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667" r:id="rId6"/>
  </p:sldMasterIdLst>
  <p:notesMasterIdLst>
    <p:notesMasterId r:id="rId29"/>
  </p:notesMasterIdLst>
  <p:sldIdLst>
    <p:sldId id="258" r:id="rId7"/>
    <p:sldId id="259" r:id="rId8"/>
    <p:sldId id="289" r:id="rId9"/>
    <p:sldId id="262" r:id="rId10"/>
    <p:sldId id="309" r:id="rId11"/>
    <p:sldId id="287" r:id="rId12"/>
    <p:sldId id="325" r:id="rId13"/>
    <p:sldId id="285" r:id="rId14"/>
    <p:sldId id="272" r:id="rId15"/>
    <p:sldId id="317" r:id="rId16"/>
    <p:sldId id="316" r:id="rId17"/>
    <p:sldId id="542" r:id="rId18"/>
    <p:sldId id="263" r:id="rId19"/>
    <p:sldId id="266" r:id="rId20"/>
    <p:sldId id="319" r:id="rId21"/>
    <p:sldId id="293" r:id="rId22"/>
    <p:sldId id="261" r:id="rId23"/>
    <p:sldId id="543" r:id="rId24"/>
    <p:sldId id="545" r:id="rId25"/>
    <p:sldId id="350" r:id="rId26"/>
    <p:sldId id="341" r:id="rId27"/>
    <p:sldId id="27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owen" initials="no" lastIdx="1" clrIdx="0">
    <p:extLst>
      <p:ext uri="{19B8F6BF-5375-455C-9EA6-DF929625EA0E}">
        <p15:presenceInfo xmlns:p15="http://schemas.microsoft.com/office/powerpoint/2012/main" userId="a9f4dfe4cc65715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1333B"/>
    <a:srgbClr val="30303C"/>
    <a:srgbClr val="2E2E3E"/>
    <a:srgbClr val="363636"/>
    <a:srgbClr val="343434"/>
    <a:srgbClr val="FBFBFB"/>
    <a:srgbClr val="F3F3F3"/>
    <a:srgbClr val="0088CE"/>
    <a:srgbClr val="2172B6"/>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25598F-C5D4-437C-9ABC-9618083144E6}" v="37" dt="2023-10-26T04:21:04.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2360" autoAdjust="0"/>
  </p:normalViewPr>
  <p:slideViewPr>
    <p:cSldViewPr snapToGrid="0" snapToObjects="1">
      <p:cViewPr varScale="1">
        <p:scale>
          <a:sx n="57" d="100"/>
          <a:sy n="57" d="100"/>
        </p:scale>
        <p:origin x="810"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san Finlen | Nome Services" userId="98edcb25-148e-4ddb-885f-dd2a2b2ae4c3" providerId="ADAL" clId="{C025598F-C5D4-437C-9ABC-9618083144E6}"/>
    <pc:docChg chg="undo custSel modSld">
      <pc:chgData name="Cassan Finlen | Nome Services" userId="98edcb25-148e-4ddb-885f-dd2a2b2ae4c3" providerId="ADAL" clId="{C025598F-C5D4-437C-9ABC-9618083144E6}" dt="2023-10-30T00:43:21.555" v="172" actId="20577"/>
      <pc:docMkLst>
        <pc:docMk/>
      </pc:docMkLst>
      <pc:sldChg chg="addSp delSp modSp mod setBg">
        <pc:chgData name="Cassan Finlen | Nome Services" userId="98edcb25-148e-4ddb-885f-dd2a2b2ae4c3" providerId="ADAL" clId="{C025598F-C5D4-437C-9ABC-9618083144E6}" dt="2023-10-26T00:27:02.276" v="27"/>
        <pc:sldMkLst>
          <pc:docMk/>
          <pc:sldMk cId="3873206986" sldId="258"/>
        </pc:sldMkLst>
        <pc:spChg chg="add del mod">
          <ac:chgData name="Cassan Finlen | Nome Services" userId="98edcb25-148e-4ddb-885f-dd2a2b2ae4c3" providerId="ADAL" clId="{C025598F-C5D4-437C-9ABC-9618083144E6}" dt="2023-10-26T00:25:56.536" v="2" actId="478"/>
          <ac:spMkLst>
            <pc:docMk/>
            <pc:sldMk cId="3873206986" sldId="258"/>
            <ac:spMk id="2" creationId="{E99B1CEB-DA4C-D4C3-D081-BDF9FC13DB0A}"/>
          </ac:spMkLst>
        </pc:spChg>
        <pc:spChg chg="add mod">
          <ac:chgData name="Cassan Finlen | Nome Services" userId="98edcb25-148e-4ddb-885f-dd2a2b2ae4c3" providerId="ADAL" clId="{C025598F-C5D4-437C-9ABC-9618083144E6}" dt="2023-10-26T00:26:10.264" v="5" actId="2085"/>
          <ac:spMkLst>
            <pc:docMk/>
            <pc:sldMk cId="3873206986" sldId="258"/>
            <ac:spMk id="3" creationId="{A91C3399-34A6-00E3-8CC8-1DB83BD42650}"/>
          </ac:spMkLst>
        </pc:spChg>
      </pc:sldChg>
      <pc:sldChg chg="addSp modSp">
        <pc:chgData name="Cassan Finlen | Nome Services" userId="98edcb25-148e-4ddb-885f-dd2a2b2ae4c3" providerId="ADAL" clId="{C025598F-C5D4-437C-9ABC-9618083144E6}" dt="2023-10-26T00:26:16.664" v="6"/>
        <pc:sldMkLst>
          <pc:docMk/>
          <pc:sldMk cId="2936027250" sldId="259"/>
        </pc:sldMkLst>
        <pc:spChg chg="add mod">
          <ac:chgData name="Cassan Finlen | Nome Services" userId="98edcb25-148e-4ddb-885f-dd2a2b2ae4c3" providerId="ADAL" clId="{C025598F-C5D4-437C-9ABC-9618083144E6}" dt="2023-10-26T00:26:16.664" v="6"/>
          <ac:spMkLst>
            <pc:docMk/>
            <pc:sldMk cId="2936027250" sldId="259"/>
            <ac:spMk id="4" creationId="{7B4A80F2-3F55-901B-E35B-B588529FADFB}"/>
          </ac:spMkLst>
        </pc:spChg>
      </pc:sldChg>
      <pc:sldChg chg="addSp modSp">
        <pc:chgData name="Cassan Finlen | Nome Services" userId="98edcb25-148e-4ddb-885f-dd2a2b2ae4c3" providerId="ADAL" clId="{C025598F-C5D4-437C-9ABC-9618083144E6}" dt="2023-10-26T00:26:33.911" v="20"/>
        <pc:sldMkLst>
          <pc:docMk/>
          <pc:sldMk cId="237320588" sldId="261"/>
        </pc:sldMkLst>
        <pc:spChg chg="add mod">
          <ac:chgData name="Cassan Finlen | Nome Services" userId="98edcb25-148e-4ddb-885f-dd2a2b2ae4c3" providerId="ADAL" clId="{C025598F-C5D4-437C-9ABC-9618083144E6}" dt="2023-10-26T00:26:33.911" v="20"/>
          <ac:spMkLst>
            <pc:docMk/>
            <pc:sldMk cId="237320588" sldId="261"/>
            <ac:spMk id="2" creationId="{569DB06F-008F-4BAB-85E5-32D8E2E07DAA}"/>
          </ac:spMkLst>
        </pc:spChg>
      </pc:sldChg>
      <pc:sldChg chg="addSp modSp mod">
        <pc:chgData name="Cassan Finlen | Nome Services" userId="98edcb25-148e-4ddb-885f-dd2a2b2ae4c3" providerId="ADAL" clId="{C025598F-C5D4-437C-9ABC-9618083144E6}" dt="2023-10-26T00:28:21.781" v="40" actId="14100"/>
        <pc:sldMkLst>
          <pc:docMk/>
          <pc:sldMk cId="147448723" sldId="262"/>
        </pc:sldMkLst>
        <pc:spChg chg="add mod">
          <ac:chgData name="Cassan Finlen | Nome Services" userId="98edcb25-148e-4ddb-885f-dd2a2b2ae4c3" providerId="ADAL" clId="{C025598F-C5D4-437C-9ABC-9618083144E6}" dt="2023-10-26T00:26:18.843" v="7"/>
          <ac:spMkLst>
            <pc:docMk/>
            <pc:sldMk cId="147448723" sldId="262"/>
            <ac:spMk id="4" creationId="{240250BA-ECCB-1125-356B-BC224337A8F8}"/>
          </ac:spMkLst>
        </pc:spChg>
        <pc:spChg chg="add mod">
          <ac:chgData name="Cassan Finlen | Nome Services" userId="98edcb25-148e-4ddb-885f-dd2a2b2ae4c3" providerId="ADAL" clId="{C025598F-C5D4-437C-9ABC-9618083144E6}" dt="2023-10-26T00:28:21.781" v="40" actId="14100"/>
          <ac:spMkLst>
            <pc:docMk/>
            <pc:sldMk cId="147448723" sldId="262"/>
            <ac:spMk id="5" creationId="{71FF049A-09BF-12F9-CE6C-6E27F03CDFAF}"/>
          </ac:spMkLst>
        </pc:spChg>
      </pc:sldChg>
      <pc:sldChg chg="addSp modSp">
        <pc:chgData name="Cassan Finlen | Nome Services" userId="98edcb25-148e-4ddb-885f-dd2a2b2ae4c3" providerId="ADAL" clId="{C025598F-C5D4-437C-9ABC-9618083144E6}" dt="2023-10-26T00:26:29.954" v="16"/>
        <pc:sldMkLst>
          <pc:docMk/>
          <pc:sldMk cId="4048899381" sldId="263"/>
        </pc:sldMkLst>
        <pc:spChg chg="add mod">
          <ac:chgData name="Cassan Finlen | Nome Services" userId="98edcb25-148e-4ddb-885f-dd2a2b2ae4c3" providerId="ADAL" clId="{C025598F-C5D4-437C-9ABC-9618083144E6}" dt="2023-10-26T00:26:29.954" v="16"/>
          <ac:spMkLst>
            <pc:docMk/>
            <pc:sldMk cId="4048899381" sldId="263"/>
            <ac:spMk id="14" creationId="{A4B2D397-A97A-7A8F-E0D9-B11565ED3AB1}"/>
          </ac:spMkLst>
        </pc:spChg>
      </pc:sldChg>
      <pc:sldChg chg="addSp modSp">
        <pc:chgData name="Cassan Finlen | Nome Services" userId="98edcb25-148e-4ddb-885f-dd2a2b2ae4c3" providerId="ADAL" clId="{C025598F-C5D4-437C-9ABC-9618083144E6}" dt="2023-10-26T00:26:30.962" v="17"/>
        <pc:sldMkLst>
          <pc:docMk/>
          <pc:sldMk cId="3869288638" sldId="266"/>
        </pc:sldMkLst>
        <pc:spChg chg="add mod">
          <ac:chgData name="Cassan Finlen | Nome Services" userId="98edcb25-148e-4ddb-885f-dd2a2b2ae4c3" providerId="ADAL" clId="{C025598F-C5D4-437C-9ABC-9618083144E6}" dt="2023-10-26T00:26:30.962" v="17"/>
          <ac:spMkLst>
            <pc:docMk/>
            <pc:sldMk cId="3869288638" sldId="266"/>
            <ac:spMk id="2" creationId="{1B13CB21-A7E7-0F6F-6266-D643A7D08261}"/>
          </ac:spMkLst>
        </pc:spChg>
      </pc:sldChg>
      <pc:sldChg chg="addSp modSp">
        <pc:chgData name="Cassan Finlen | Nome Services" userId="98edcb25-148e-4ddb-885f-dd2a2b2ae4c3" providerId="ADAL" clId="{C025598F-C5D4-437C-9ABC-9618083144E6}" dt="2023-10-26T00:26:25.183" v="12"/>
        <pc:sldMkLst>
          <pc:docMk/>
          <pc:sldMk cId="3092346487" sldId="272"/>
        </pc:sldMkLst>
        <pc:spChg chg="add mod">
          <ac:chgData name="Cassan Finlen | Nome Services" userId="98edcb25-148e-4ddb-885f-dd2a2b2ae4c3" providerId="ADAL" clId="{C025598F-C5D4-437C-9ABC-9618083144E6}" dt="2023-10-26T00:26:25.183" v="12"/>
          <ac:spMkLst>
            <pc:docMk/>
            <pc:sldMk cId="3092346487" sldId="272"/>
            <ac:spMk id="2" creationId="{6BB659D9-3891-D2A3-2059-D790F914E0AF}"/>
          </ac:spMkLst>
        </pc:spChg>
      </pc:sldChg>
      <pc:sldChg chg="addSp modSp">
        <pc:chgData name="Cassan Finlen | Nome Services" userId="98edcb25-148e-4ddb-885f-dd2a2b2ae4c3" providerId="ADAL" clId="{C025598F-C5D4-437C-9ABC-9618083144E6}" dt="2023-10-26T00:26:38.070" v="25"/>
        <pc:sldMkLst>
          <pc:docMk/>
          <pc:sldMk cId="2008541591" sldId="275"/>
        </pc:sldMkLst>
        <pc:spChg chg="add mod">
          <ac:chgData name="Cassan Finlen | Nome Services" userId="98edcb25-148e-4ddb-885f-dd2a2b2ae4c3" providerId="ADAL" clId="{C025598F-C5D4-437C-9ABC-9618083144E6}" dt="2023-10-26T00:26:38.070" v="25"/>
          <ac:spMkLst>
            <pc:docMk/>
            <pc:sldMk cId="2008541591" sldId="275"/>
            <ac:spMk id="2" creationId="{B7F55FD3-C5FF-E162-F47F-AE1B908EBB7F}"/>
          </ac:spMkLst>
        </pc:spChg>
      </pc:sldChg>
      <pc:sldChg chg="addSp delSp modSp mod">
        <pc:chgData name="Cassan Finlen | Nome Services" userId="98edcb25-148e-4ddb-885f-dd2a2b2ae4c3" providerId="ADAL" clId="{C025598F-C5D4-437C-9ABC-9618083144E6}" dt="2023-10-26T00:38:07.677" v="125" actId="207"/>
        <pc:sldMkLst>
          <pc:docMk/>
          <pc:sldMk cId="1905569450" sldId="285"/>
        </pc:sldMkLst>
        <pc:spChg chg="add mod">
          <ac:chgData name="Cassan Finlen | Nome Services" userId="98edcb25-148e-4ddb-885f-dd2a2b2ae4c3" providerId="ADAL" clId="{C025598F-C5D4-437C-9ABC-9618083144E6}" dt="2023-10-26T00:26:24.216" v="11"/>
          <ac:spMkLst>
            <pc:docMk/>
            <pc:sldMk cId="1905569450" sldId="285"/>
            <ac:spMk id="2" creationId="{5FD88EA3-ED9F-38BC-7B16-219FBBB260C4}"/>
          </ac:spMkLst>
        </pc:spChg>
        <pc:spChg chg="add mod">
          <ac:chgData name="Cassan Finlen | Nome Services" userId="98edcb25-148e-4ddb-885f-dd2a2b2ae4c3" providerId="ADAL" clId="{C025598F-C5D4-437C-9ABC-9618083144E6}" dt="2023-10-26T00:33:29.005" v="91" actId="14100"/>
          <ac:spMkLst>
            <pc:docMk/>
            <pc:sldMk cId="1905569450" sldId="285"/>
            <ac:spMk id="4" creationId="{716C9BED-8AB3-DE5E-9673-EB7B30A6A26B}"/>
          </ac:spMkLst>
        </pc:spChg>
        <pc:spChg chg="add del mod">
          <ac:chgData name="Cassan Finlen | Nome Services" userId="98edcb25-148e-4ddb-885f-dd2a2b2ae4c3" providerId="ADAL" clId="{C025598F-C5D4-437C-9ABC-9618083144E6}" dt="2023-10-26T00:33:39.510" v="93"/>
          <ac:spMkLst>
            <pc:docMk/>
            <pc:sldMk cId="1905569450" sldId="285"/>
            <ac:spMk id="6" creationId="{1265F334-8DBD-7EB0-D7D7-9C731A1EE6D9}"/>
          </ac:spMkLst>
        </pc:spChg>
        <pc:spChg chg="add mod">
          <ac:chgData name="Cassan Finlen | Nome Services" userId="98edcb25-148e-4ddb-885f-dd2a2b2ae4c3" providerId="ADAL" clId="{C025598F-C5D4-437C-9ABC-9618083144E6}" dt="2023-10-26T00:36:14.833" v="114" actId="207"/>
          <ac:spMkLst>
            <pc:docMk/>
            <pc:sldMk cId="1905569450" sldId="285"/>
            <ac:spMk id="9" creationId="{C2B815FB-7B2B-E07D-2C58-AEDF639AF334}"/>
          </ac:spMkLst>
        </pc:spChg>
        <pc:spChg chg="add mod">
          <ac:chgData name="Cassan Finlen | Nome Services" userId="98edcb25-148e-4ddb-885f-dd2a2b2ae4c3" providerId="ADAL" clId="{C025598F-C5D4-437C-9ABC-9618083144E6}" dt="2023-10-26T00:35:21.145" v="110" actId="14100"/>
          <ac:spMkLst>
            <pc:docMk/>
            <pc:sldMk cId="1905569450" sldId="285"/>
            <ac:spMk id="10" creationId="{94489B44-EEF7-9AE4-3E55-B391B347D29E}"/>
          </ac:spMkLst>
        </pc:spChg>
        <pc:spChg chg="add del mod">
          <ac:chgData name="Cassan Finlen | Nome Services" userId="98edcb25-148e-4ddb-885f-dd2a2b2ae4c3" providerId="ADAL" clId="{C025598F-C5D4-437C-9ABC-9618083144E6}" dt="2023-10-26T00:36:55.981" v="117" actId="478"/>
          <ac:spMkLst>
            <pc:docMk/>
            <pc:sldMk cId="1905569450" sldId="285"/>
            <ac:spMk id="11" creationId="{3A22BA32-9243-6122-FE56-5B84C683E4B3}"/>
          </ac:spMkLst>
        </pc:spChg>
        <pc:spChg chg="add mod">
          <ac:chgData name="Cassan Finlen | Nome Services" userId="98edcb25-148e-4ddb-885f-dd2a2b2ae4c3" providerId="ADAL" clId="{C025598F-C5D4-437C-9ABC-9618083144E6}" dt="2023-10-26T00:38:07.677" v="125" actId="207"/>
          <ac:spMkLst>
            <pc:docMk/>
            <pc:sldMk cId="1905569450" sldId="285"/>
            <ac:spMk id="12" creationId="{D5B6B789-C16B-C11C-94CD-74E241806630}"/>
          </ac:spMkLst>
        </pc:spChg>
        <pc:picChg chg="mod">
          <ac:chgData name="Cassan Finlen | Nome Services" userId="98edcb25-148e-4ddb-885f-dd2a2b2ae4c3" providerId="ADAL" clId="{C025598F-C5D4-437C-9ABC-9618083144E6}" dt="2023-10-26T00:33:23.018" v="89" actId="1076"/>
          <ac:picMkLst>
            <pc:docMk/>
            <pc:sldMk cId="1905569450" sldId="285"/>
            <ac:picMk id="5" creationId="{85203629-99F6-4957-8BDB-34C3E49D3F13}"/>
          </ac:picMkLst>
        </pc:picChg>
        <pc:picChg chg="mod">
          <ac:chgData name="Cassan Finlen | Nome Services" userId="98edcb25-148e-4ddb-885f-dd2a2b2ae4c3" providerId="ADAL" clId="{C025598F-C5D4-437C-9ABC-9618083144E6}" dt="2023-10-26T00:35:01.204" v="105" actId="1076"/>
          <ac:picMkLst>
            <pc:docMk/>
            <pc:sldMk cId="1905569450" sldId="285"/>
            <ac:picMk id="7" creationId="{711EC729-426C-4976-8829-BA746D9B102E}"/>
          </ac:picMkLst>
        </pc:picChg>
      </pc:sldChg>
      <pc:sldChg chg="addSp modSp mod">
        <pc:chgData name="Cassan Finlen | Nome Services" userId="98edcb25-148e-4ddb-885f-dd2a2b2ae4c3" providerId="ADAL" clId="{C025598F-C5D4-437C-9ABC-9618083144E6}" dt="2023-10-26T00:40:15.299" v="139" actId="1076"/>
        <pc:sldMkLst>
          <pc:docMk/>
          <pc:sldMk cId="3727241492" sldId="287"/>
        </pc:sldMkLst>
        <pc:spChg chg="add mod">
          <ac:chgData name="Cassan Finlen | Nome Services" userId="98edcb25-148e-4ddb-885f-dd2a2b2ae4c3" providerId="ADAL" clId="{C025598F-C5D4-437C-9ABC-9618083144E6}" dt="2023-10-26T00:26:21.965" v="9"/>
          <ac:spMkLst>
            <pc:docMk/>
            <pc:sldMk cId="3727241492" sldId="287"/>
            <ac:spMk id="7" creationId="{B3B7C2EF-2375-B2F8-2185-DD75088EC961}"/>
          </ac:spMkLst>
        </pc:spChg>
        <pc:spChg chg="add mod">
          <ac:chgData name="Cassan Finlen | Nome Services" userId="98edcb25-148e-4ddb-885f-dd2a2b2ae4c3" providerId="ADAL" clId="{C025598F-C5D4-437C-9ABC-9618083144E6}" dt="2023-10-26T00:39:07.340" v="128" actId="207"/>
          <ac:spMkLst>
            <pc:docMk/>
            <pc:sldMk cId="3727241492" sldId="287"/>
            <ac:spMk id="9" creationId="{2A5C13B8-41D1-89F3-2F03-C2352F17E5ED}"/>
          </ac:spMkLst>
        </pc:spChg>
        <pc:spChg chg="add mod">
          <ac:chgData name="Cassan Finlen | Nome Services" userId="98edcb25-148e-4ddb-885f-dd2a2b2ae4c3" providerId="ADAL" clId="{C025598F-C5D4-437C-9ABC-9618083144E6}" dt="2023-10-26T00:39:45.297" v="134" actId="207"/>
          <ac:spMkLst>
            <pc:docMk/>
            <pc:sldMk cId="3727241492" sldId="287"/>
            <ac:spMk id="10" creationId="{9A14000E-723D-F51E-3C5A-2EAD2DAF26E0}"/>
          </ac:spMkLst>
        </pc:spChg>
        <pc:spChg chg="add mod">
          <ac:chgData name="Cassan Finlen | Nome Services" userId="98edcb25-148e-4ddb-885f-dd2a2b2ae4c3" providerId="ADAL" clId="{C025598F-C5D4-437C-9ABC-9618083144E6}" dt="2023-10-26T00:40:07.990" v="137" actId="1076"/>
          <ac:spMkLst>
            <pc:docMk/>
            <pc:sldMk cId="3727241492" sldId="287"/>
            <ac:spMk id="11" creationId="{19DE2625-5D0F-9EC5-62D2-C27D1294119B}"/>
          </ac:spMkLst>
        </pc:spChg>
        <pc:spChg chg="add mod">
          <ac:chgData name="Cassan Finlen | Nome Services" userId="98edcb25-148e-4ddb-885f-dd2a2b2ae4c3" providerId="ADAL" clId="{C025598F-C5D4-437C-9ABC-9618083144E6}" dt="2023-10-26T00:40:15.299" v="139" actId="1076"/>
          <ac:spMkLst>
            <pc:docMk/>
            <pc:sldMk cId="3727241492" sldId="287"/>
            <ac:spMk id="12" creationId="{85BB820B-788B-C34C-835B-83D66478D90F}"/>
          </ac:spMkLst>
        </pc:spChg>
      </pc:sldChg>
      <pc:sldChg chg="addSp modSp">
        <pc:chgData name="Cassan Finlen | Nome Services" userId="98edcb25-148e-4ddb-885f-dd2a2b2ae4c3" providerId="ADAL" clId="{C025598F-C5D4-437C-9ABC-9618083144E6}" dt="2023-10-26T00:28:49.937" v="41"/>
        <pc:sldMkLst>
          <pc:docMk/>
          <pc:sldMk cId="4231513277" sldId="289"/>
        </pc:sldMkLst>
        <pc:spChg chg="add mod">
          <ac:chgData name="Cassan Finlen | Nome Services" userId="98edcb25-148e-4ddb-885f-dd2a2b2ae4c3" providerId="ADAL" clId="{C025598F-C5D4-437C-9ABC-9618083144E6}" dt="2023-10-26T00:28:49.937" v="41"/>
          <ac:spMkLst>
            <pc:docMk/>
            <pc:sldMk cId="4231513277" sldId="289"/>
            <ac:spMk id="2" creationId="{05ADBA07-5B91-D793-9E7F-F52E0D5DB5C1}"/>
          </ac:spMkLst>
        </pc:spChg>
      </pc:sldChg>
      <pc:sldChg chg="addSp modSp">
        <pc:chgData name="Cassan Finlen | Nome Services" userId="98edcb25-148e-4ddb-885f-dd2a2b2ae4c3" providerId="ADAL" clId="{C025598F-C5D4-437C-9ABC-9618083144E6}" dt="2023-10-26T00:26:32.993" v="19"/>
        <pc:sldMkLst>
          <pc:docMk/>
          <pc:sldMk cId="3994528077" sldId="293"/>
        </pc:sldMkLst>
        <pc:spChg chg="add mod">
          <ac:chgData name="Cassan Finlen | Nome Services" userId="98edcb25-148e-4ddb-885f-dd2a2b2ae4c3" providerId="ADAL" clId="{C025598F-C5D4-437C-9ABC-9618083144E6}" dt="2023-10-26T00:26:32.993" v="19"/>
          <ac:spMkLst>
            <pc:docMk/>
            <pc:sldMk cId="3994528077" sldId="293"/>
            <ac:spMk id="2" creationId="{3C2AD615-AE51-7549-B463-79FC92856619}"/>
          </ac:spMkLst>
        </pc:spChg>
      </pc:sldChg>
      <pc:sldChg chg="addSp modSp">
        <pc:chgData name="Cassan Finlen | Nome Services" userId="98edcb25-148e-4ddb-885f-dd2a2b2ae4c3" providerId="ADAL" clId="{C025598F-C5D4-437C-9ABC-9618083144E6}" dt="2023-10-26T00:26:20.834" v="8"/>
        <pc:sldMkLst>
          <pc:docMk/>
          <pc:sldMk cId="247916284" sldId="309"/>
        </pc:sldMkLst>
        <pc:spChg chg="add mod">
          <ac:chgData name="Cassan Finlen | Nome Services" userId="98edcb25-148e-4ddb-885f-dd2a2b2ae4c3" providerId="ADAL" clId="{C025598F-C5D4-437C-9ABC-9618083144E6}" dt="2023-10-26T00:26:20.834" v="8"/>
          <ac:spMkLst>
            <pc:docMk/>
            <pc:sldMk cId="247916284" sldId="309"/>
            <ac:spMk id="5" creationId="{F49101F1-DAFD-14B5-15D5-529707722193}"/>
          </ac:spMkLst>
        </pc:spChg>
      </pc:sldChg>
      <pc:sldChg chg="addSp modSp">
        <pc:chgData name="Cassan Finlen | Nome Services" userId="98edcb25-148e-4ddb-885f-dd2a2b2ae4c3" providerId="ADAL" clId="{C025598F-C5D4-437C-9ABC-9618083144E6}" dt="2023-10-26T00:26:27.641" v="14"/>
        <pc:sldMkLst>
          <pc:docMk/>
          <pc:sldMk cId="1689992061" sldId="316"/>
        </pc:sldMkLst>
        <pc:spChg chg="add mod">
          <ac:chgData name="Cassan Finlen | Nome Services" userId="98edcb25-148e-4ddb-885f-dd2a2b2ae4c3" providerId="ADAL" clId="{C025598F-C5D4-437C-9ABC-9618083144E6}" dt="2023-10-26T00:26:27.641" v="14"/>
          <ac:spMkLst>
            <pc:docMk/>
            <pc:sldMk cId="1689992061" sldId="316"/>
            <ac:spMk id="4" creationId="{737982C1-A0A7-1538-B19B-F7D395F1DCD7}"/>
          </ac:spMkLst>
        </pc:spChg>
      </pc:sldChg>
      <pc:sldChg chg="addSp delSp modSp mod">
        <pc:chgData name="Cassan Finlen | Nome Services" userId="98edcb25-148e-4ddb-885f-dd2a2b2ae4c3" providerId="ADAL" clId="{C025598F-C5D4-437C-9ABC-9618083144E6}" dt="2023-10-27T03:54:33.995" v="164" actId="1076"/>
        <pc:sldMkLst>
          <pc:docMk/>
          <pc:sldMk cId="4199942408" sldId="317"/>
        </pc:sldMkLst>
        <pc:spChg chg="add mod">
          <ac:chgData name="Cassan Finlen | Nome Services" userId="98edcb25-148e-4ddb-885f-dd2a2b2ae4c3" providerId="ADAL" clId="{C025598F-C5D4-437C-9ABC-9618083144E6}" dt="2023-10-26T00:26:26.071" v="13"/>
          <ac:spMkLst>
            <pc:docMk/>
            <pc:sldMk cId="4199942408" sldId="317"/>
            <ac:spMk id="4" creationId="{F5BFF878-45CF-B816-0175-6A57E3866AED}"/>
          </ac:spMkLst>
        </pc:spChg>
        <pc:spChg chg="add mod">
          <ac:chgData name="Cassan Finlen | Nome Services" userId="98edcb25-148e-4ddb-885f-dd2a2b2ae4c3" providerId="ADAL" clId="{C025598F-C5D4-437C-9ABC-9618083144E6}" dt="2023-10-26T00:29:31.342" v="45" actId="1076"/>
          <ac:spMkLst>
            <pc:docMk/>
            <pc:sldMk cId="4199942408" sldId="317"/>
            <ac:spMk id="6" creationId="{7FD19439-22ED-83F4-CF01-5989DBB1CC91}"/>
          </ac:spMkLst>
        </pc:spChg>
        <pc:spChg chg="add mod">
          <ac:chgData name="Cassan Finlen | Nome Services" userId="98edcb25-148e-4ddb-885f-dd2a2b2ae4c3" providerId="ADAL" clId="{C025598F-C5D4-437C-9ABC-9618083144E6}" dt="2023-10-26T00:29:58.374" v="58" actId="1076"/>
          <ac:spMkLst>
            <pc:docMk/>
            <pc:sldMk cId="4199942408" sldId="317"/>
            <ac:spMk id="7" creationId="{D525B2B6-91F1-8636-50F3-83F9E7FF21F4}"/>
          </ac:spMkLst>
        </pc:spChg>
        <pc:picChg chg="mod">
          <ac:chgData name="Cassan Finlen | Nome Services" userId="98edcb25-148e-4ddb-885f-dd2a2b2ae4c3" providerId="ADAL" clId="{C025598F-C5D4-437C-9ABC-9618083144E6}" dt="2023-10-26T00:29:29.391" v="44" actId="1076"/>
          <ac:picMkLst>
            <pc:docMk/>
            <pc:sldMk cId="4199942408" sldId="317"/>
            <ac:picMk id="5" creationId="{AF400730-8FDB-4B42-918A-440054341A7F}"/>
          </ac:picMkLst>
        </pc:picChg>
        <pc:picChg chg="add del mod">
          <ac:chgData name="Cassan Finlen | Nome Services" userId="98edcb25-148e-4ddb-885f-dd2a2b2ae4c3" providerId="ADAL" clId="{C025598F-C5D4-437C-9ABC-9618083144E6}" dt="2023-10-26T00:48:46.591" v="145" actId="478"/>
          <ac:picMkLst>
            <pc:docMk/>
            <pc:sldMk cId="4199942408" sldId="317"/>
            <ac:picMk id="9" creationId="{ACF02197-B3B4-C5D5-B194-BBA0F6C2F807}"/>
          </ac:picMkLst>
        </pc:picChg>
        <pc:picChg chg="add mod">
          <ac:chgData name="Cassan Finlen | Nome Services" userId="98edcb25-148e-4ddb-885f-dd2a2b2ae4c3" providerId="ADAL" clId="{C025598F-C5D4-437C-9ABC-9618083144E6}" dt="2023-10-26T04:20:25.055" v="151" actId="1076"/>
          <ac:picMkLst>
            <pc:docMk/>
            <pc:sldMk cId="4199942408" sldId="317"/>
            <ac:picMk id="11" creationId="{269B4172-115E-2973-D34A-6D0F56B6F2B4}"/>
          </ac:picMkLst>
        </pc:picChg>
        <pc:picChg chg="add mod">
          <ac:chgData name="Cassan Finlen | Nome Services" userId="98edcb25-148e-4ddb-885f-dd2a2b2ae4c3" providerId="ADAL" clId="{C025598F-C5D4-437C-9ABC-9618083144E6}" dt="2023-10-27T03:54:33.995" v="164" actId="1076"/>
          <ac:picMkLst>
            <pc:docMk/>
            <pc:sldMk cId="4199942408" sldId="317"/>
            <ac:picMk id="13" creationId="{45E4E4A7-FBC8-0533-DE63-3F3EA590949B}"/>
          </ac:picMkLst>
        </pc:picChg>
      </pc:sldChg>
      <pc:sldChg chg="addSp modSp">
        <pc:chgData name="Cassan Finlen | Nome Services" userId="98edcb25-148e-4ddb-885f-dd2a2b2ae4c3" providerId="ADAL" clId="{C025598F-C5D4-437C-9ABC-9618083144E6}" dt="2023-10-26T00:26:31.949" v="18"/>
        <pc:sldMkLst>
          <pc:docMk/>
          <pc:sldMk cId="1412949831" sldId="319"/>
        </pc:sldMkLst>
        <pc:spChg chg="add mod">
          <ac:chgData name="Cassan Finlen | Nome Services" userId="98edcb25-148e-4ddb-885f-dd2a2b2ae4c3" providerId="ADAL" clId="{C025598F-C5D4-437C-9ABC-9618083144E6}" dt="2023-10-26T00:26:31.949" v="18"/>
          <ac:spMkLst>
            <pc:docMk/>
            <pc:sldMk cId="1412949831" sldId="319"/>
            <ac:spMk id="5" creationId="{DC8AA450-8C80-9105-3D48-F9909B6D1F7C}"/>
          </ac:spMkLst>
        </pc:spChg>
      </pc:sldChg>
      <pc:sldChg chg="addSp modSp">
        <pc:chgData name="Cassan Finlen | Nome Services" userId="98edcb25-148e-4ddb-885f-dd2a2b2ae4c3" providerId="ADAL" clId="{C025598F-C5D4-437C-9ABC-9618083144E6}" dt="2023-10-26T00:26:23.041" v="10"/>
        <pc:sldMkLst>
          <pc:docMk/>
          <pc:sldMk cId="267959831" sldId="325"/>
        </pc:sldMkLst>
        <pc:spChg chg="add mod">
          <ac:chgData name="Cassan Finlen | Nome Services" userId="98edcb25-148e-4ddb-885f-dd2a2b2ae4c3" providerId="ADAL" clId="{C025598F-C5D4-437C-9ABC-9618083144E6}" dt="2023-10-26T00:26:23.041" v="10"/>
          <ac:spMkLst>
            <pc:docMk/>
            <pc:sldMk cId="267959831" sldId="325"/>
            <ac:spMk id="4" creationId="{7277614F-CFF6-D550-4488-D3BD1CA1273E}"/>
          </ac:spMkLst>
        </pc:spChg>
      </pc:sldChg>
      <pc:sldChg chg="addSp modSp">
        <pc:chgData name="Cassan Finlen | Nome Services" userId="98edcb25-148e-4ddb-885f-dd2a2b2ae4c3" providerId="ADAL" clId="{C025598F-C5D4-437C-9ABC-9618083144E6}" dt="2023-10-26T00:26:37.279" v="24"/>
        <pc:sldMkLst>
          <pc:docMk/>
          <pc:sldMk cId="1733555101" sldId="341"/>
        </pc:sldMkLst>
        <pc:spChg chg="add mod">
          <ac:chgData name="Cassan Finlen | Nome Services" userId="98edcb25-148e-4ddb-885f-dd2a2b2ae4c3" providerId="ADAL" clId="{C025598F-C5D4-437C-9ABC-9618083144E6}" dt="2023-10-26T00:26:37.279" v="24"/>
          <ac:spMkLst>
            <pc:docMk/>
            <pc:sldMk cId="1733555101" sldId="341"/>
            <ac:spMk id="3" creationId="{20C1F99A-F42C-7790-7700-C4D0DD512FC8}"/>
          </ac:spMkLst>
        </pc:spChg>
      </pc:sldChg>
      <pc:sldChg chg="addSp modSp">
        <pc:chgData name="Cassan Finlen | Nome Services" userId="98edcb25-148e-4ddb-885f-dd2a2b2ae4c3" providerId="ADAL" clId="{C025598F-C5D4-437C-9ABC-9618083144E6}" dt="2023-10-26T00:26:36.490" v="23"/>
        <pc:sldMkLst>
          <pc:docMk/>
          <pc:sldMk cId="565381035" sldId="350"/>
        </pc:sldMkLst>
        <pc:spChg chg="add mod">
          <ac:chgData name="Cassan Finlen | Nome Services" userId="98edcb25-148e-4ddb-885f-dd2a2b2ae4c3" providerId="ADAL" clId="{C025598F-C5D4-437C-9ABC-9618083144E6}" dt="2023-10-26T00:26:36.490" v="23"/>
          <ac:spMkLst>
            <pc:docMk/>
            <pc:sldMk cId="565381035" sldId="350"/>
            <ac:spMk id="3" creationId="{8EB573A1-6671-1744-F16C-C9591441742C}"/>
          </ac:spMkLst>
        </pc:spChg>
      </pc:sldChg>
      <pc:sldChg chg="addSp modSp mod">
        <pc:chgData name="Cassan Finlen | Nome Services" userId="98edcb25-148e-4ddb-885f-dd2a2b2ae4c3" providerId="ADAL" clId="{C025598F-C5D4-437C-9ABC-9618083144E6}" dt="2023-10-30T00:43:21.555" v="172" actId="20577"/>
        <pc:sldMkLst>
          <pc:docMk/>
          <pc:sldMk cId="4170699874" sldId="542"/>
        </pc:sldMkLst>
        <pc:spChg chg="mod">
          <ac:chgData name="Cassan Finlen | Nome Services" userId="98edcb25-148e-4ddb-885f-dd2a2b2ae4c3" providerId="ADAL" clId="{C025598F-C5D4-437C-9ABC-9618083144E6}" dt="2023-10-30T00:43:21.555" v="172" actId="20577"/>
          <ac:spMkLst>
            <pc:docMk/>
            <pc:sldMk cId="4170699874" sldId="542"/>
            <ac:spMk id="2" creationId="{872A4C7A-4F6F-4E62-93A8-5E4116021A73}"/>
          </ac:spMkLst>
        </pc:spChg>
        <pc:spChg chg="add mod">
          <ac:chgData name="Cassan Finlen | Nome Services" userId="98edcb25-148e-4ddb-885f-dd2a2b2ae4c3" providerId="ADAL" clId="{C025598F-C5D4-437C-9ABC-9618083144E6}" dt="2023-10-26T00:26:28.970" v="15"/>
          <ac:spMkLst>
            <pc:docMk/>
            <pc:sldMk cId="4170699874" sldId="542"/>
            <ac:spMk id="4" creationId="{98F8A6AF-833A-5A51-F025-8D3B4E802A94}"/>
          </ac:spMkLst>
        </pc:spChg>
      </pc:sldChg>
      <pc:sldChg chg="addSp modSp">
        <pc:chgData name="Cassan Finlen | Nome Services" userId="98edcb25-148e-4ddb-885f-dd2a2b2ae4c3" providerId="ADAL" clId="{C025598F-C5D4-437C-9ABC-9618083144E6}" dt="2023-10-26T00:26:34.800" v="21"/>
        <pc:sldMkLst>
          <pc:docMk/>
          <pc:sldMk cId="1538702846" sldId="543"/>
        </pc:sldMkLst>
        <pc:spChg chg="add mod">
          <ac:chgData name="Cassan Finlen | Nome Services" userId="98edcb25-148e-4ddb-885f-dd2a2b2ae4c3" providerId="ADAL" clId="{C025598F-C5D4-437C-9ABC-9618083144E6}" dt="2023-10-26T00:26:34.800" v="21"/>
          <ac:spMkLst>
            <pc:docMk/>
            <pc:sldMk cId="1538702846" sldId="543"/>
            <ac:spMk id="5" creationId="{C5E6A12C-7F9E-469B-969E-12A65DB4511A}"/>
          </ac:spMkLst>
        </pc:spChg>
      </pc:sldChg>
      <pc:sldChg chg="addSp modSp">
        <pc:chgData name="Cassan Finlen | Nome Services" userId="98edcb25-148e-4ddb-885f-dd2a2b2ae4c3" providerId="ADAL" clId="{C025598F-C5D4-437C-9ABC-9618083144E6}" dt="2023-10-26T00:26:35.582" v="22"/>
        <pc:sldMkLst>
          <pc:docMk/>
          <pc:sldMk cId="1453652467" sldId="545"/>
        </pc:sldMkLst>
        <pc:spChg chg="add mod">
          <ac:chgData name="Cassan Finlen | Nome Services" userId="98edcb25-148e-4ddb-885f-dd2a2b2ae4c3" providerId="ADAL" clId="{C025598F-C5D4-437C-9ABC-9618083144E6}" dt="2023-10-26T00:26:35.582" v="22"/>
          <ac:spMkLst>
            <pc:docMk/>
            <pc:sldMk cId="1453652467" sldId="545"/>
            <ac:spMk id="2" creationId="{6BE704B8-F251-D9E9-DFC7-80CCEA701EF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8E29EF-959D-4407-9592-16FF5FD5FF67}" type="datetimeFigureOut">
              <a:rPr lang="en-GB" smtClean="0"/>
              <a:t>30/10/2023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03775-7D19-4D82-9085-DC3E285B0B26}" type="slidenum">
              <a:rPr lang="en-GB" smtClean="0"/>
              <a:t>‹#›</a:t>
            </a:fld>
            <a:endParaRPr lang="en-GB"/>
          </a:p>
        </p:txBody>
      </p:sp>
    </p:spTree>
    <p:extLst>
      <p:ext uri="{BB962C8B-B14F-4D97-AF65-F5344CB8AC3E}">
        <p14:creationId xmlns:p14="http://schemas.microsoft.com/office/powerpoint/2010/main" val="1354498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 presentation on the RockMonitor real time strata monitoring system. </a:t>
            </a:r>
          </a:p>
        </p:txBody>
      </p:sp>
      <p:sp>
        <p:nvSpPr>
          <p:cNvPr id="4" name="Slide Number Placeholder 3"/>
          <p:cNvSpPr>
            <a:spLocks noGrp="1"/>
          </p:cNvSpPr>
          <p:nvPr>
            <p:ph type="sldNum" sz="quarter" idx="5"/>
          </p:nvPr>
        </p:nvSpPr>
        <p:spPr/>
        <p:txBody>
          <a:bodyPr/>
          <a:lstStyle/>
          <a:p>
            <a:fld id="{DB603775-7D19-4D82-9085-DC3E285B0B26}" type="slidenum">
              <a:rPr lang="en-GB" smtClean="0"/>
              <a:t>1</a:t>
            </a:fld>
            <a:endParaRPr lang="en-GB"/>
          </a:p>
        </p:txBody>
      </p:sp>
    </p:spTree>
    <p:extLst>
      <p:ext uri="{BB962C8B-B14F-4D97-AF65-F5344CB8AC3E}">
        <p14:creationId xmlns:p14="http://schemas.microsoft.com/office/powerpoint/2010/main" val="2395231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software sends out both email and SCADA alerts at configurable trigger levels, these alerts can be sent to multiple distribution lists so that only relevant personnel from each department receive the required alerts, reducing unwanted or nuisance alerts. The control room operator also receives alarms via CITECT in real time and can manage these alerts via TARP direction.</a:t>
            </a:r>
          </a:p>
        </p:txBody>
      </p:sp>
      <p:sp>
        <p:nvSpPr>
          <p:cNvPr id="4" name="Slide Number Placeholder 3"/>
          <p:cNvSpPr>
            <a:spLocks noGrp="1"/>
          </p:cNvSpPr>
          <p:nvPr>
            <p:ph type="sldNum" sz="quarter" idx="5"/>
          </p:nvPr>
        </p:nvSpPr>
        <p:spPr/>
        <p:txBody>
          <a:bodyPr/>
          <a:lstStyle/>
          <a:p>
            <a:fld id="{DB603775-7D19-4D82-9085-DC3E285B0B26}" type="slidenum">
              <a:rPr lang="en-GB" smtClean="0"/>
              <a:t>10</a:t>
            </a:fld>
            <a:endParaRPr lang="en-GB"/>
          </a:p>
        </p:txBody>
      </p:sp>
    </p:spTree>
    <p:extLst>
      <p:ext uri="{BB962C8B-B14F-4D97-AF65-F5344CB8AC3E}">
        <p14:creationId xmlns:p14="http://schemas.microsoft.com/office/powerpoint/2010/main" val="1369704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is an example of a SCADA or CITECT page. Typically, each roadway will have its own CITECT page, displaying all instruments along the roadway with a legend for easy identification of movement against the roadway TARP. Each instrument can be further interrogated by selecting the instrument, this will bring up a pop-up display, with all readings, chainage and graph over a time period. This time period can be changed from 5 minutes up to several months. </a:t>
            </a:r>
          </a:p>
        </p:txBody>
      </p:sp>
      <p:sp>
        <p:nvSpPr>
          <p:cNvPr id="4" name="Slide Number Placeholder 3"/>
          <p:cNvSpPr>
            <a:spLocks noGrp="1"/>
          </p:cNvSpPr>
          <p:nvPr>
            <p:ph type="sldNum" sz="quarter" idx="5"/>
          </p:nvPr>
        </p:nvSpPr>
        <p:spPr/>
        <p:txBody>
          <a:bodyPr/>
          <a:lstStyle/>
          <a:p>
            <a:fld id="{DB603775-7D19-4D82-9085-DC3E285B0B26}" type="slidenum">
              <a:rPr lang="en-GB" smtClean="0"/>
              <a:t>11</a:t>
            </a:fld>
            <a:endParaRPr lang="en-GB"/>
          </a:p>
        </p:txBody>
      </p:sp>
    </p:spTree>
    <p:extLst>
      <p:ext uri="{BB962C8B-B14F-4D97-AF65-F5344CB8AC3E}">
        <p14:creationId xmlns:p14="http://schemas.microsoft.com/office/powerpoint/2010/main" val="2199071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Here is a list of applications for RockMonitor, essentially any roadway or tunnel can be monitored, no matter the sector or type of mining method. </a:t>
            </a:r>
            <a:r>
              <a:rPr lang="en-GB" sz="1200" i="1" dirty="0">
                <a:solidFill>
                  <a:srgbClr val="0070C0"/>
                </a:solidFill>
              </a:rPr>
              <a:t>There are currently 1000’s of RockMonitor instruments installed in multiple operations across Australia, USA &amp; Canada.</a:t>
            </a:r>
          </a:p>
          <a:p>
            <a:endParaRPr lang="en-AU" dirty="0"/>
          </a:p>
        </p:txBody>
      </p:sp>
      <p:sp>
        <p:nvSpPr>
          <p:cNvPr id="4" name="Slide Number Placeholder 3"/>
          <p:cNvSpPr>
            <a:spLocks noGrp="1"/>
          </p:cNvSpPr>
          <p:nvPr>
            <p:ph type="sldNum" sz="quarter" idx="5"/>
          </p:nvPr>
        </p:nvSpPr>
        <p:spPr/>
        <p:txBody>
          <a:bodyPr/>
          <a:lstStyle/>
          <a:p>
            <a:fld id="{DB603775-7D19-4D82-9085-DC3E285B0B26}" type="slidenum">
              <a:rPr lang="en-GB" smtClean="0"/>
              <a:t>12</a:t>
            </a:fld>
            <a:endParaRPr lang="en-GB"/>
          </a:p>
        </p:txBody>
      </p:sp>
    </p:spTree>
    <p:extLst>
      <p:ext uri="{BB962C8B-B14F-4D97-AF65-F5344CB8AC3E}">
        <p14:creationId xmlns:p14="http://schemas.microsoft.com/office/powerpoint/2010/main" val="2614002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Now lets go through a few case studies, here we have a roof fall in a longwall tailgate. In this instance the mine was producing, and the system alerted on very low total movement. However, the rate of movement and distance the instrument was from the face triggered an alert. So, this gave key staff an early warning they otherwise would not have been aware of. The mine had essential equipment in the tailgate, they wished to retrieve and were able to view the data live on SCADA to observe if the rate of movement flattened to access the area. (Next slide)  </a:t>
            </a:r>
          </a:p>
        </p:txBody>
      </p:sp>
      <p:sp>
        <p:nvSpPr>
          <p:cNvPr id="4" name="Slide Number Placeholder 3"/>
          <p:cNvSpPr>
            <a:spLocks noGrp="1"/>
          </p:cNvSpPr>
          <p:nvPr>
            <p:ph type="sldNum" sz="quarter" idx="5"/>
          </p:nvPr>
        </p:nvSpPr>
        <p:spPr/>
        <p:txBody>
          <a:bodyPr/>
          <a:lstStyle/>
          <a:p>
            <a:fld id="{DB603775-7D19-4D82-9085-DC3E285B0B26}" type="slidenum">
              <a:rPr lang="en-GB" smtClean="0"/>
              <a:t>13</a:t>
            </a:fld>
            <a:endParaRPr lang="en-GB"/>
          </a:p>
        </p:txBody>
      </p:sp>
    </p:spTree>
    <p:extLst>
      <p:ext uri="{BB962C8B-B14F-4D97-AF65-F5344CB8AC3E}">
        <p14:creationId xmlns:p14="http://schemas.microsoft.com/office/powerpoint/2010/main" val="3639037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 can see from the above graph that the rate of movement did not reduce, and trigger points continued to be exceeded. The next day following the initial alert, the outbye conveyors stopped longwall production for an extended period, which led to the tailgate roadway falling in. The key point here is, that while the system did not prevent the roof fall occurring, it did provide early warning and the site was able to safely manage the situation without putting personnel at serious risk. This may not have been the case if relying purely on mechanical devices, and infrequent monitoring frequencies. </a:t>
            </a:r>
          </a:p>
        </p:txBody>
      </p:sp>
      <p:sp>
        <p:nvSpPr>
          <p:cNvPr id="4" name="Slide Number Placeholder 3"/>
          <p:cNvSpPr>
            <a:spLocks noGrp="1"/>
          </p:cNvSpPr>
          <p:nvPr>
            <p:ph type="sldNum" sz="quarter" idx="5"/>
          </p:nvPr>
        </p:nvSpPr>
        <p:spPr/>
        <p:txBody>
          <a:bodyPr/>
          <a:lstStyle/>
          <a:p>
            <a:fld id="{DB603775-7D19-4D82-9085-DC3E285B0B26}" type="slidenum">
              <a:rPr lang="en-GB" smtClean="0"/>
              <a:t>14</a:t>
            </a:fld>
            <a:endParaRPr lang="en-GB"/>
          </a:p>
        </p:txBody>
      </p:sp>
    </p:spTree>
    <p:extLst>
      <p:ext uri="{BB962C8B-B14F-4D97-AF65-F5344CB8AC3E}">
        <p14:creationId xmlns:p14="http://schemas.microsoft.com/office/powerpoint/2010/main" val="3600492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Another case study here is on reduced inspection frequency in longwall tailgate roadways. On this site the inspection regime was 3 x 30 minute inspections per day which halted longwall production and required a deputy to be exposed to high risk areas. With real time monitoring in place the inspection regime was reduced to a single 30 minute inspection every 24 hours. This resulted in a total reduction in exposure for the mineworkers of 60% as well as a production efficiency of 1 hour per day. </a:t>
            </a:r>
          </a:p>
        </p:txBody>
      </p:sp>
      <p:sp>
        <p:nvSpPr>
          <p:cNvPr id="4" name="Slide Number Placeholder 3"/>
          <p:cNvSpPr>
            <a:spLocks noGrp="1"/>
          </p:cNvSpPr>
          <p:nvPr>
            <p:ph type="sldNum" sz="quarter" idx="5"/>
          </p:nvPr>
        </p:nvSpPr>
        <p:spPr/>
        <p:txBody>
          <a:bodyPr/>
          <a:lstStyle/>
          <a:p>
            <a:fld id="{DB603775-7D19-4D82-9085-DC3E285B0B26}" type="slidenum">
              <a:rPr lang="en-GB" smtClean="0"/>
              <a:t>15</a:t>
            </a:fld>
            <a:endParaRPr lang="en-GB"/>
          </a:p>
        </p:txBody>
      </p:sp>
    </p:spTree>
    <p:extLst>
      <p:ext uri="{BB962C8B-B14F-4D97-AF65-F5344CB8AC3E}">
        <p14:creationId xmlns:p14="http://schemas.microsoft.com/office/powerpoint/2010/main" val="1093324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mentioned reduced densities as one of the benefits of real time strata monitoring earlier, and here is a case study of when a site increased there standing support distances, from 3mtrs to 6mtr spacings in a longwall tailgate. Prior to this change the leading cause of injury and incident was due to erecting standing support. </a:t>
            </a:r>
          </a:p>
        </p:txBody>
      </p:sp>
      <p:sp>
        <p:nvSpPr>
          <p:cNvPr id="4" name="Slide Number Placeholder 3"/>
          <p:cNvSpPr>
            <a:spLocks noGrp="1"/>
          </p:cNvSpPr>
          <p:nvPr>
            <p:ph type="sldNum" sz="quarter" idx="5"/>
          </p:nvPr>
        </p:nvSpPr>
        <p:spPr/>
        <p:txBody>
          <a:bodyPr/>
          <a:lstStyle/>
          <a:p>
            <a:fld id="{DB603775-7D19-4D82-9085-DC3E285B0B26}" type="slidenum">
              <a:rPr lang="en-GB" smtClean="0"/>
              <a:t>16</a:t>
            </a:fld>
            <a:endParaRPr lang="en-GB"/>
          </a:p>
        </p:txBody>
      </p:sp>
    </p:spTree>
    <p:extLst>
      <p:ext uri="{BB962C8B-B14F-4D97-AF65-F5344CB8AC3E}">
        <p14:creationId xmlns:p14="http://schemas.microsoft.com/office/powerpoint/2010/main" val="360707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By increasing standing support spacing, this site reduced the number of cribs by 49%. Typically, you would associate half the incidents/injuries, if half the workload was removed. However, in this case we saw a 65% reduction. When site investigated this further, it was reported that when the task duration was reduced the workers were less complacent. Meaning they hurt themselves less, which is a great thing to see. With the reduces workload, the maintenance windows were also reduced, which overall resulted in a 4% increase in production per week.</a:t>
            </a:r>
          </a:p>
        </p:txBody>
      </p:sp>
      <p:sp>
        <p:nvSpPr>
          <p:cNvPr id="4" name="Slide Number Placeholder 3"/>
          <p:cNvSpPr>
            <a:spLocks noGrp="1"/>
          </p:cNvSpPr>
          <p:nvPr>
            <p:ph type="sldNum" sz="quarter" idx="5"/>
          </p:nvPr>
        </p:nvSpPr>
        <p:spPr/>
        <p:txBody>
          <a:bodyPr/>
          <a:lstStyle/>
          <a:p>
            <a:fld id="{DB603775-7D19-4D82-9085-DC3E285B0B26}" type="slidenum">
              <a:rPr lang="en-GB" smtClean="0"/>
              <a:t>17</a:t>
            </a:fld>
            <a:endParaRPr lang="en-GB"/>
          </a:p>
        </p:txBody>
      </p:sp>
    </p:spTree>
    <p:extLst>
      <p:ext uri="{BB962C8B-B14F-4D97-AF65-F5344CB8AC3E}">
        <p14:creationId xmlns:p14="http://schemas.microsoft.com/office/powerpoint/2010/main" val="195104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 the graph on the right, you can see telltale total displacement relative to face position. This data is simply not possible to collect manually, as the area is a restricted zone while production is occurring. Therefore, the roof movement behaviour is not as widely known as in other areas of the mine. With real time monitoring, we not only see this total movement relative to face position, but it is also able to distinguish in which horizon movement is occurring. This information can help sites develop appropriate TARP triggers based off actual roof behaviour.</a:t>
            </a:r>
          </a:p>
        </p:txBody>
      </p:sp>
      <p:sp>
        <p:nvSpPr>
          <p:cNvPr id="4" name="Slide Number Placeholder 3"/>
          <p:cNvSpPr>
            <a:spLocks noGrp="1"/>
          </p:cNvSpPr>
          <p:nvPr>
            <p:ph type="sldNum" sz="quarter" idx="5"/>
          </p:nvPr>
        </p:nvSpPr>
        <p:spPr/>
        <p:txBody>
          <a:bodyPr/>
          <a:lstStyle/>
          <a:p>
            <a:fld id="{DB603775-7D19-4D82-9085-DC3E285B0B26}" type="slidenum">
              <a:rPr lang="en-GB" smtClean="0"/>
              <a:t>18</a:t>
            </a:fld>
            <a:endParaRPr lang="en-GB"/>
          </a:p>
        </p:txBody>
      </p:sp>
    </p:spTree>
    <p:extLst>
      <p:ext uri="{BB962C8B-B14F-4D97-AF65-F5344CB8AC3E}">
        <p14:creationId xmlns:p14="http://schemas.microsoft.com/office/powerpoint/2010/main" val="4004084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the baseline data set is collected, you can see here that once enough data is collected acceleration rates also become visible. In this instance we see an acceleration rate from 30 </a:t>
            </a:r>
            <a:r>
              <a:rPr lang="en-AU" dirty="0" err="1"/>
              <a:t>mtrs</a:t>
            </a:r>
            <a:r>
              <a:rPr lang="en-AU" dirty="0"/>
              <a:t> to 12mtrs from the face, then an increase in rate from 12 to 7mtrs and finally another rate change from 7mtrs to intersection. This continuous feedback loop has been proven to allow sites to optimise their TARP triggers and make educated design recommendations in the future. </a:t>
            </a:r>
          </a:p>
        </p:txBody>
      </p:sp>
      <p:sp>
        <p:nvSpPr>
          <p:cNvPr id="4" name="Slide Number Placeholder 3"/>
          <p:cNvSpPr>
            <a:spLocks noGrp="1"/>
          </p:cNvSpPr>
          <p:nvPr>
            <p:ph type="sldNum" sz="quarter" idx="5"/>
          </p:nvPr>
        </p:nvSpPr>
        <p:spPr/>
        <p:txBody>
          <a:bodyPr/>
          <a:lstStyle/>
          <a:p>
            <a:fld id="{DB603775-7D19-4D82-9085-DC3E285B0B26}" type="slidenum">
              <a:rPr lang="en-GB" smtClean="0"/>
              <a:t>19</a:t>
            </a:fld>
            <a:endParaRPr lang="en-GB"/>
          </a:p>
        </p:txBody>
      </p:sp>
    </p:spTree>
    <p:extLst>
      <p:ext uri="{BB962C8B-B14F-4D97-AF65-F5344CB8AC3E}">
        <p14:creationId xmlns:p14="http://schemas.microsoft.com/office/powerpoint/2010/main" val="4244911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today we will go through the following.</a:t>
            </a:r>
          </a:p>
        </p:txBody>
      </p:sp>
      <p:sp>
        <p:nvSpPr>
          <p:cNvPr id="4" name="Slide Number Placeholder 3"/>
          <p:cNvSpPr>
            <a:spLocks noGrp="1"/>
          </p:cNvSpPr>
          <p:nvPr>
            <p:ph type="sldNum" sz="quarter" idx="5"/>
          </p:nvPr>
        </p:nvSpPr>
        <p:spPr/>
        <p:txBody>
          <a:bodyPr/>
          <a:lstStyle/>
          <a:p>
            <a:fld id="{DB603775-7D19-4D82-9085-DC3E285B0B26}" type="slidenum">
              <a:rPr lang="en-GB" smtClean="0"/>
              <a:t>2</a:t>
            </a:fld>
            <a:endParaRPr lang="en-GB"/>
          </a:p>
        </p:txBody>
      </p:sp>
    </p:spTree>
    <p:extLst>
      <p:ext uri="{BB962C8B-B14F-4D97-AF65-F5344CB8AC3E}">
        <p14:creationId xmlns:p14="http://schemas.microsoft.com/office/powerpoint/2010/main" val="2871039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Hopefully, these few examples give you an insight into how real time strata monitoring can assist your sites, or clients, and just to recap. (Read 4 x points)</a:t>
            </a:r>
          </a:p>
        </p:txBody>
      </p:sp>
      <p:sp>
        <p:nvSpPr>
          <p:cNvPr id="4" name="Slide Number Placeholder 3"/>
          <p:cNvSpPr>
            <a:spLocks noGrp="1"/>
          </p:cNvSpPr>
          <p:nvPr>
            <p:ph type="sldNum" sz="quarter" idx="5"/>
          </p:nvPr>
        </p:nvSpPr>
        <p:spPr/>
        <p:txBody>
          <a:bodyPr/>
          <a:lstStyle/>
          <a:p>
            <a:fld id="{DB603775-7D19-4D82-9085-DC3E285B0B26}" type="slidenum">
              <a:rPr lang="en-GB" smtClean="0"/>
              <a:t>20</a:t>
            </a:fld>
            <a:endParaRPr lang="en-GB"/>
          </a:p>
        </p:txBody>
      </p:sp>
    </p:spTree>
    <p:extLst>
      <p:ext uri="{BB962C8B-B14F-4D97-AF65-F5344CB8AC3E}">
        <p14:creationId xmlns:p14="http://schemas.microsoft.com/office/powerpoint/2010/main" val="430754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While real time strata monitoring is a great step forward, we are not stopping there. We are continuing to innovate and improve to keep up with automation trends. (read 4each point) </a:t>
            </a:r>
          </a:p>
        </p:txBody>
      </p:sp>
      <p:sp>
        <p:nvSpPr>
          <p:cNvPr id="4" name="Slide Number Placeholder 3"/>
          <p:cNvSpPr>
            <a:spLocks noGrp="1"/>
          </p:cNvSpPr>
          <p:nvPr>
            <p:ph type="sldNum" sz="quarter" idx="5"/>
          </p:nvPr>
        </p:nvSpPr>
        <p:spPr/>
        <p:txBody>
          <a:bodyPr/>
          <a:lstStyle/>
          <a:p>
            <a:fld id="{DB603775-7D19-4D82-9085-DC3E285B0B26}" type="slidenum">
              <a:rPr lang="en-GB" smtClean="0"/>
              <a:t>21</a:t>
            </a:fld>
            <a:endParaRPr lang="en-GB"/>
          </a:p>
        </p:txBody>
      </p:sp>
    </p:spTree>
    <p:extLst>
      <p:ext uri="{BB962C8B-B14F-4D97-AF65-F5344CB8AC3E}">
        <p14:creationId xmlns:p14="http://schemas.microsoft.com/office/powerpoint/2010/main" val="408653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Over 40% of all fatalities globally are attributed to fall of ground incidents. We are seeing roof and tunnels collapse not just here in Australia or in the coal sector but across all sectors, and globally these events are becoming more frequent. These are the incidents we are wanting to significantly understand and reduce in the future by providing reliable, accurate, real-time monitoring.</a:t>
            </a:r>
          </a:p>
        </p:txBody>
      </p:sp>
      <p:sp>
        <p:nvSpPr>
          <p:cNvPr id="4" name="Slide Number Placeholder 3"/>
          <p:cNvSpPr>
            <a:spLocks noGrp="1"/>
          </p:cNvSpPr>
          <p:nvPr>
            <p:ph type="sldNum" sz="quarter" idx="5"/>
          </p:nvPr>
        </p:nvSpPr>
        <p:spPr/>
        <p:txBody>
          <a:bodyPr/>
          <a:lstStyle/>
          <a:p>
            <a:fld id="{DB603775-7D19-4D82-9085-DC3E285B0B26}" type="slidenum">
              <a:rPr lang="en-GB" smtClean="0"/>
              <a:t>3</a:t>
            </a:fld>
            <a:endParaRPr lang="en-GB"/>
          </a:p>
        </p:txBody>
      </p:sp>
    </p:spTree>
    <p:extLst>
      <p:ext uri="{BB962C8B-B14F-4D97-AF65-F5344CB8AC3E}">
        <p14:creationId xmlns:p14="http://schemas.microsoft.com/office/powerpoint/2010/main" val="2500430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Current methodology is to install mechanical instrumentation to monitor ground support and strata displacement. While this is a low cost solution we have now moved past manual inspections due to limitations such as time consumption, human error and delayed data analysis, leading to strata deteriorating before consolidation can occur.</a:t>
            </a:r>
          </a:p>
        </p:txBody>
      </p:sp>
      <p:sp>
        <p:nvSpPr>
          <p:cNvPr id="4" name="Slide Number Placeholder 3"/>
          <p:cNvSpPr>
            <a:spLocks noGrp="1"/>
          </p:cNvSpPr>
          <p:nvPr>
            <p:ph type="sldNum" sz="quarter" idx="5"/>
          </p:nvPr>
        </p:nvSpPr>
        <p:spPr/>
        <p:txBody>
          <a:bodyPr/>
          <a:lstStyle/>
          <a:p>
            <a:fld id="{DB603775-7D19-4D82-9085-DC3E285B0B26}" type="slidenum">
              <a:rPr lang="en-GB" smtClean="0"/>
              <a:t>4</a:t>
            </a:fld>
            <a:endParaRPr lang="en-GB"/>
          </a:p>
        </p:txBody>
      </p:sp>
    </p:spTree>
    <p:extLst>
      <p:ext uri="{BB962C8B-B14F-4D97-AF65-F5344CB8AC3E}">
        <p14:creationId xmlns:p14="http://schemas.microsoft.com/office/powerpoint/2010/main" val="1365124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When these events do occur, there are significant costs, both in remediation and loss of production. These costs can be anywhere from a several hundred thousand, up to millions of dollars per day, along with the priceless expense of an injury or fatality, which we all wish to prevent. </a:t>
            </a:r>
          </a:p>
        </p:txBody>
      </p:sp>
      <p:sp>
        <p:nvSpPr>
          <p:cNvPr id="4" name="Slide Number Placeholder 3"/>
          <p:cNvSpPr>
            <a:spLocks noGrp="1"/>
          </p:cNvSpPr>
          <p:nvPr>
            <p:ph type="sldNum" sz="quarter" idx="5"/>
          </p:nvPr>
        </p:nvSpPr>
        <p:spPr/>
        <p:txBody>
          <a:bodyPr/>
          <a:lstStyle/>
          <a:p>
            <a:fld id="{DB603775-7D19-4D82-9085-DC3E285B0B26}" type="slidenum">
              <a:rPr lang="en-GB" smtClean="0"/>
              <a:t>5</a:t>
            </a:fld>
            <a:endParaRPr lang="en-GB"/>
          </a:p>
        </p:txBody>
      </p:sp>
    </p:spTree>
    <p:extLst>
      <p:ext uri="{BB962C8B-B14F-4D97-AF65-F5344CB8AC3E}">
        <p14:creationId xmlns:p14="http://schemas.microsoft.com/office/powerpoint/2010/main" val="251041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benefits of remote monitoring are that we receive early, automated alerts in order to take early action. We also see efficiencies,  such as increased production and personal optimisation, by reducing the need for manual inspections and data collection. Analysing this data, also allows end users to optimise their designs and potentially reduce support densities, which in turn reduces manual handling incidents and injuries.</a:t>
            </a:r>
          </a:p>
          <a:p>
            <a:endParaRPr lang="en-AU" dirty="0"/>
          </a:p>
        </p:txBody>
      </p:sp>
      <p:sp>
        <p:nvSpPr>
          <p:cNvPr id="4" name="Slide Number Placeholder 3"/>
          <p:cNvSpPr>
            <a:spLocks noGrp="1"/>
          </p:cNvSpPr>
          <p:nvPr>
            <p:ph type="sldNum" sz="quarter" idx="5"/>
          </p:nvPr>
        </p:nvSpPr>
        <p:spPr/>
        <p:txBody>
          <a:bodyPr/>
          <a:lstStyle/>
          <a:p>
            <a:fld id="{DB603775-7D19-4D82-9085-DC3E285B0B26}" type="slidenum">
              <a:rPr lang="en-GB" smtClean="0"/>
              <a:t>6</a:t>
            </a:fld>
            <a:endParaRPr lang="en-GB"/>
          </a:p>
        </p:txBody>
      </p:sp>
    </p:spTree>
    <p:extLst>
      <p:ext uri="{BB962C8B-B14F-4D97-AF65-F5344CB8AC3E}">
        <p14:creationId xmlns:p14="http://schemas.microsoft.com/office/powerpoint/2010/main" val="1803047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is an overview of how the system operates underground. Instruments are daisy chained along a roadway at various intervals, running back to a controller with a monitoring range up to a 10km per controller. This data is then sent to a surface server for analysis, alerting and exporting to CITECT or other databases. The system is intrinsically safe so can be installed anywhere in a mine and is now able to be installed by mine personnel, eliminating the requirement and expense of OEM technicians and gathers critical data on both advance and retreat.</a:t>
            </a:r>
          </a:p>
        </p:txBody>
      </p:sp>
      <p:sp>
        <p:nvSpPr>
          <p:cNvPr id="4" name="Slide Number Placeholder 3"/>
          <p:cNvSpPr>
            <a:spLocks noGrp="1"/>
          </p:cNvSpPr>
          <p:nvPr>
            <p:ph type="sldNum" sz="quarter" idx="5"/>
          </p:nvPr>
        </p:nvSpPr>
        <p:spPr/>
        <p:txBody>
          <a:bodyPr/>
          <a:lstStyle/>
          <a:p>
            <a:fld id="{DB603775-7D19-4D82-9085-DC3E285B0B26}" type="slidenum">
              <a:rPr lang="en-GB" smtClean="0"/>
              <a:t>7</a:t>
            </a:fld>
            <a:endParaRPr lang="en-GB"/>
          </a:p>
        </p:txBody>
      </p:sp>
    </p:spTree>
    <p:extLst>
      <p:ext uri="{BB962C8B-B14F-4D97-AF65-F5344CB8AC3E}">
        <p14:creationId xmlns:p14="http://schemas.microsoft.com/office/powerpoint/2010/main" val="3392957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system has 4 x main components:</a:t>
            </a:r>
          </a:p>
        </p:txBody>
      </p:sp>
      <p:sp>
        <p:nvSpPr>
          <p:cNvPr id="4" name="Slide Number Placeholder 3"/>
          <p:cNvSpPr>
            <a:spLocks noGrp="1"/>
          </p:cNvSpPr>
          <p:nvPr>
            <p:ph type="sldNum" sz="quarter" idx="5"/>
          </p:nvPr>
        </p:nvSpPr>
        <p:spPr/>
        <p:txBody>
          <a:bodyPr/>
          <a:lstStyle/>
          <a:p>
            <a:fld id="{DB603775-7D19-4D82-9085-DC3E285B0B26}" type="slidenum">
              <a:rPr lang="en-GB" smtClean="0"/>
              <a:t>8</a:t>
            </a:fld>
            <a:endParaRPr lang="en-GB"/>
          </a:p>
        </p:txBody>
      </p:sp>
    </p:spTree>
    <p:extLst>
      <p:ext uri="{BB962C8B-B14F-4D97-AF65-F5344CB8AC3E}">
        <p14:creationId xmlns:p14="http://schemas.microsoft.com/office/powerpoint/2010/main" val="4131713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CORE software displays instruments on a GIS map, colour coded to mine TARP legends. This is where alarms and alerts are customised for each roadway or individual instrument and where data can be analysed and exported as well. </a:t>
            </a:r>
          </a:p>
        </p:txBody>
      </p:sp>
      <p:sp>
        <p:nvSpPr>
          <p:cNvPr id="4" name="Slide Number Placeholder 3"/>
          <p:cNvSpPr>
            <a:spLocks noGrp="1"/>
          </p:cNvSpPr>
          <p:nvPr>
            <p:ph type="sldNum" sz="quarter" idx="5"/>
          </p:nvPr>
        </p:nvSpPr>
        <p:spPr/>
        <p:txBody>
          <a:bodyPr/>
          <a:lstStyle/>
          <a:p>
            <a:fld id="{DB603775-7D19-4D82-9085-DC3E285B0B26}" type="slidenum">
              <a:rPr lang="en-GB" smtClean="0"/>
              <a:t>9</a:t>
            </a:fld>
            <a:endParaRPr lang="en-GB"/>
          </a:p>
        </p:txBody>
      </p:sp>
    </p:spTree>
    <p:extLst>
      <p:ext uri="{BB962C8B-B14F-4D97-AF65-F5344CB8AC3E}">
        <p14:creationId xmlns:p14="http://schemas.microsoft.com/office/powerpoint/2010/main" val="2535973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3"/>
            <a:ext cx="10363200" cy="2387600"/>
          </a:xfrm>
          <a:prstGeom prst="rect">
            <a:avLst/>
          </a:prstGeom>
        </p:spPr>
        <p:txBody>
          <a:bodyPr anchor="b"/>
          <a:lstStyle>
            <a:lvl1pPr algn="ctr">
              <a:defRPr sz="7200" b="1" i="0">
                <a:solidFill>
                  <a:srgbClr val="0070C0"/>
                </a:solidFill>
                <a:latin typeface="Proxima Nova" charset="0"/>
                <a:ea typeface="Proxima Nova" charset="0"/>
                <a:cs typeface="Proxima Nova" charset="0"/>
              </a:defRPr>
            </a:lvl1pPr>
          </a:lstStyle>
          <a:p>
            <a:r>
              <a:rPr lang="en-US" dirty="0"/>
              <a:t>ENTER TITLE</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800">
                <a:latin typeface="Proxima Nova"/>
              </a:defRPr>
            </a:lvl1pPr>
            <a:lvl2pPr marL="562722" indent="0" algn="ctr">
              <a:buNone/>
              <a:defRPr sz="2462"/>
            </a:lvl2pPr>
            <a:lvl3pPr marL="1125444" indent="0" algn="ctr">
              <a:buNone/>
              <a:defRPr sz="2215"/>
            </a:lvl3pPr>
            <a:lvl4pPr marL="1688165" indent="0" algn="ctr">
              <a:buNone/>
              <a:defRPr sz="1969"/>
            </a:lvl4pPr>
            <a:lvl5pPr marL="2250887" indent="0" algn="ctr">
              <a:buNone/>
              <a:defRPr sz="1969"/>
            </a:lvl5pPr>
            <a:lvl6pPr marL="2813609" indent="0" algn="ctr">
              <a:buNone/>
              <a:defRPr sz="1969"/>
            </a:lvl6pPr>
            <a:lvl7pPr marL="3376331" indent="0" algn="ctr">
              <a:buNone/>
              <a:defRPr sz="1969"/>
            </a:lvl7pPr>
            <a:lvl8pPr marL="3939052" indent="0" algn="ctr">
              <a:buNone/>
              <a:defRPr sz="1969"/>
            </a:lvl8pPr>
            <a:lvl9pPr marL="4501774" indent="0" algn="ctr">
              <a:buNone/>
              <a:defRPr sz="1969"/>
            </a:lvl9pPr>
          </a:lstStyle>
          <a:p>
            <a:r>
              <a:rPr lang="en-US" dirty="0"/>
              <a:t>ENTER SUBTITLE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3863" y="1622708"/>
            <a:ext cx="10515600" cy="4351338"/>
          </a:xfrm>
          <a:prstGeom prst="rect">
            <a:avLst/>
          </a:prstGeom>
        </p:spPr>
        <p:txBody>
          <a:bodyPr/>
          <a:lstStyle>
            <a:lvl1pPr>
              <a:defRPr sz="2800">
                <a:latin typeface="Proxima Nova" charset="0"/>
                <a:ea typeface="Proxima Nova" charset="0"/>
                <a:cs typeface="Proxima Nova" charset="0"/>
              </a:defRPr>
            </a:lvl1pPr>
            <a:lvl2pPr>
              <a:defRPr sz="2400">
                <a:latin typeface="Proxima Nova" charset="0"/>
                <a:ea typeface="Proxima Nova" charset="0"/>
                <a:cs typeface="Proxima Nova" charset="0"/>
              </a:defRPr>
            </a:lvl2pPr>
            <a:lvl3pPr>
              <a:defRPr sz="2000">
                <a:latin typeface="Proxima Nova" charset="0"/>
                <a:ea typeface="Proxima Nova" charset="0"/>
                <a:cs typeface="Proxima Nova" charset="0"/>
              </a:defRPr>
            </a:lvl3pPr>
            <a:lvl4pPr>
              <a:defRPr sz="1800">
                <a:latin typeface="Proxima Nova" charset="0"/>
                <a:ea typeface="Proxima Nova" charset="0"/>
                <a:cs typeface="Proxima Nova" charset="0"/>
              </a:defRPr>
            </a:lvl4pPr>
            <a:lvl5pPr>
              <a:defRPr sz="1800">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512538" y="6341001"/>
            <a:ext cx="1163385" cy="365125"/>
          </a:xfrm>
          <a:prstGeom prst="rect">
            <a:avLst/>
          </a:prstGeom>
        </p:spPr>
        <p:txBody>
          <a:bodyPr anchor="ctr"/>
          <a:lstStyle>
            <a:lvl1pPr algn="r">
              <a:defRPr>
                <a:latin typeface="Proxima Nova"/>
              </a:defRPr>
            </a:lvl1pPr>
          </a:lstStyle>
          <a:p>
            <a:fld id="{9A3BF15D-A2EC-CD47-A7D6-63A8464AC7B0}" type="slidenum">
              <a:rPr lang="en-US" smtClean="0"/>
              <a:pPr/>
              <a:t>‹#›</a:t>
            </a:fld>
            <a:endParaRPr lang="en-US" dirty="0"/>
          </a:p>
        </p:txBody>
      </p:sp>
      <p:sp>
        <p:nvSpPr>
          <p:cNvPr id="9" name="Text Placeholder 8">
            <a:extLst>
              <a:ext uri="{FF2B5EF4-FFF2-40B4-BE49-F238E27FC236}">
                <a16:creationId xmlns:a16="http://schemas.microsoft.com/office/drawing/2014/main" id="{213B182E-A77D-499D-AF75-E1EB83B5CB60}"/>
              </a:ext>
            </a:extLst>
          </p:cNvPr>
          <p:cNvSpPr>
            <a:spLocks noGrp="1"/>
          </p:cNvSpPr>
          <p:nvPr>
            <p:ph type="body" sz="quarter" idx="13" hasCustomPrompt="1"/>
          </p:nvPr>
        </p:nvSpPr>
        <p:spPr>
          <a:xfrm>
            <a:off x="1003862" y="816482"/>
            <a:ext cx="10515599" cy="611187"/>
          </a:xfrm>
          <a:prstGeom prst="rect">
            <a:avLst/>
          </a:prstGeom>
        </p:spPr>
        <p:txBody>
          <a:bodyPr anchor="ctr"/>
          <a:lstStyle>
            <a:lvl1pPr marL="0" indent="0">
              <a:buNone/>
              <a:defRPr sz="3200" b="1">
                <a:solidFill>
                  <a:srgbClr val="0088CE"/>
                </a:solidFill>
                <a:latin typeface="Proxima Nova"/>
              </a:defRPr>
            </a:lvl1pPr>
          </a:lstStyle>
          <a:p>
            <a:pPr lvl="0"/>
            <a:r>
              <a:rPr lang="en-US" dirty="0"/>
              <a:t>ENTER TEXT HERE</a:t>
            </a:r>
            <a:endParaRPr lang="en-GB" dirty="0"/>
          </a:p>
        </p:txBody>
      </p:sp>
      <p:pic>
        <p:nvPicPr>
          <p:cNvPr id="8" name="Picture 7">
            <a:extLst>
              <a:ext uri="{FF2B5EF4-FFF2-40B4-BE49-F238E27FC236}">
                <a16:creationId xmlns:a16="http://schemas.microsoft.com/office/drawing/2014/main" id="{3C94111A-0A91-4515-87D1-F96B60D8B9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579458" y="962026"/>
            <a:ext cx="424404" cy="29372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03862" y="1623685"/>
            <a:ext cx="5181600" cy="4351338"/>
          </a:xfrm>
          <a:prstGeom prst="rect">
            <a:avLst/>
          </a:prstGeom>
        </p:spPr>
        <p:txBody>
          <a:bodyPr/>
          <a:lstStyle>
            <a:lvl1pPr>
              <a:defRPr sz="2462">
                <a:latin typeface="Proxima Nova"/>
              </a:defRPr>
            </a:lvl1pPr>
            <a:lvl2pPr>
              <a:defRPr sz="2215">
                <a:latin typeface="Proxima Nova"/>
              </a:defRPr>
            </a:lvl2pPr>
            <a:lvl3pPr>
              <a:defRPr sz="1969">
                <a:latin typeface="Proxima Nova"/>
              </a:defRPr>
            </a:lvl3pPr>
            <a:lvl4pPr>
              <a:defRPr sz="1723">
                <a:latin typeface="Proxima Nova"/>
              </a:defRPr>
            </a:lvl4pPr>
            <a:lvl5pPr>
              <a:defRPr sz="1723">
                <a:latin typeface="Proxima Nov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37862" y="1623685"/>
            <a:ext cx="5181600" cy="4351338"/>
          </a:xfrm>
          <a:prstGeom prst="rect">
            <a:avLst/>
          </a:prstGeom>
        </p:spPr>
        <p:txBody>
          <a:bodyPr/>
          <a:lstStyle>
            <a:lvl1pPr>
              <a:defRPr sz="2400">
                <a:latin typeface="Proxima Nova"/>
              </a:defRPr>
            </a:lvl1pPr>
            <a:lvl2pPr>
              <a:defRPr sz="2000">
                <a:latin typeface="Proxima Nova"/>
              </a:defRPr>
            </a:lvl2pPr>
            <a:lvl3pPr>
              <a:defRPr sz="1800">
                <a:latin typeface="Proxima Nova"/>
              </a:defRPr>
            </a:lvl3pPr>
            <a:lvl4pPr>
              <a:defRPr sz="1600">
                <a:latin typeface="Proxima Nova"/>
              </a:defRPr>
            </a:lvl4pPr>
            <a:lvl5pPr>
              <a:defRPr sz="1600">
                <a:latin typeface="Proxima Nov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2F68F2D0-FD11-480B-BEE6-4525D93E0561}"/>
              </a:ext>
            </a:extLst>
          </p:cNvPr>
          <p:cNvSpPr>
            <a:spLocks noGrp="1"/>
          </p:cNvSpPr>
          <p:nvPr>
            <p:ph type="body" sz="quarter" idx="13" hasCustomPrompt="1"/>
          </p:nvPr>
        </p:nvSpPr>
        <p:spPr>
          <a:xfrm>
            <a:off x="1003862" y="816482"/>
            <a:ext cx="10515600" cy="611187"/>
          </a:xfrm>
          <a:prstGeom prst="rect">
            <a:avLst/>
          </a:prstGeom>
        </p:spPr>
        <p:txBody>
          <a:bodyPr anchor="ctr"/>
          <a:lstStyle>
            <a:lvl1pPr marL="0" indent="0">
              <a:buNone/>
              <a:defRPr sz="3200" b="1">
                <a:solidFill>
                  <a:srgbClr val="0088CE"/>
                </a:solidFill>
                <a:latin typeface="Proxima Nova"/>
              </a:defRPr>
            </a:lvl1pPr>
          </a:lstStyle>
          <a:p>
            <a:pPr lvl="0"/>
            <a:r>
              <a:rPr lang="en-US" dirty="0"/>
              <a:t>ENTER TEXT HERE</a:t>
            </a:r>
            <a:endParaRPr lang="en-GB" dirty="0"/>
          </a:p>
        </p:txBody>
      </p:sp>
      <p:sp>
        <p:nvSpPr>
          <p:cNvPr id="12" name="Slide Number Placeholder 5">
            <a:extLst>
              <a:ext uri="{FF2B5EF4-FFF2-40B4-BE49-F238E27FC236}">
                <a16:creationId xmlns:a16="http://schemas.microsoft.com/office/drawing/2014/main" id="{3D4CD049-61C0-4C9A-B535-AB2B8EAA6EEE}"/>
              </a:ext>
            </a:extLst>
          </p:cNvPr>
          <p:cNvSpPr>
            <a:spLocks noGrp="1"/>
          </p:cNvSpPr>
          <p:nvPr>
            <p:ph type="sldNum" sz="quarter" idx="12"/>
          </p:nvPr>
        </p:nvSpPr>
        <p:spPr>
          <a:xfrm>
            <a:off x="10512538" y="6341001"/>
            <a:ext cx="1163385" cy="365125"/>
          </a:xfrm>
          <a:prstGeom prst="rect">
            <a:avLst/>
          </a:prstGeom>
        </p:spPr>
        <p:txBody>
          <a:bodyPr anchor="ctr"/>
          <a:lstStyle>
            <a:lvl1pPr algn="r">
              <a:defRPr>
                <a:latin typeface="Proxima Nova"/>
              </a:defRPr>
            </a:lvl1pPr>
          </a:lstStyle>
          <a:p>
            <a:fld id="{9A3BF15D-A2EC-CD47-A7D6-63A8464AC7B0}" type="slidenum">
              <a:rPr lang="en-US" smtClean="0"/>
              <a:pPr/>
              <a:t>‹#›</a:t>
            </a:fld>
            <a:endParaRPr lang="en-US" dirty="0"/>
          </a:p>
        </p:txBody>
      </p:sp>
      <p:pic>
        <p:nvPicPr>
          <p:cNvPr id="8" name="Picture 7">
            <a:extLst>
              <a:ext uri="{FF2B5EF4-FFF2-40B4-BE49-F238E27FC236}">
                <a16:creationId xmlns:a16="http://schemas.microsoft.com/office/drawing/2014/main" id="{7884FF20-891B-449A-A282-D34EE19B5A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579458" y="962026"/>
            <a:ext cx="424404" cy="29372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841A3A8F-CAC7-4D5C-9D94-A1DEE22226B0}"/>
              </a:ext>
            </a:extLst>
          </p:cNvPr>
          <p:cNvSpPr>
            <a:spLocks noGrp="1"/>
          </p:cNvSpPr>
          <p:nvPr>
            <p:ph type="sldNum" sz="quarter" idx="12"/>
          </p:nvPr>
        </p:nvSpPr>
        <p:spPr>
          <a:xfrm>
            <a:off x="10512538" y="6341001"/>
            <a:ext cx="1163385" cy="365125"/>
          </a:xfrm>
          <a:prstGeom prst="rect">
            <a:avLst/>
          </a:prstGeom>
        </p:spPr>
        <p:txBody>
          <a:bodyPr anchor="ctr"/>
          <a:lstStyle>
            <a:lvl1pPr algn="r">
              <a:defRPr>
                <a:latin typeface="Proxima Nova"/>
              </a:defRPr>
            </a:lvl1pPr>
          </a:lstStyle>
          <a:p>
            <a:fld id="{9A3BF15D-A2EC-CD47-A7D6-63A8464AC7B0}" type="slidenum">
              <a:rPr lang="en-US" smtClean="0"/>
              <a:pPr/>
              <a:t>‹#›</a:t>
            </a:fld>
            <a:endParaRPr lang="en-US" dirty="0"/>
          </a:p>
        </p:txBody>
      </p:sp>
    </p:spTree>
    <p:extLst>
      <p:ext uri="{BB962C8B-B14F-4D97-AF65-F5344CB8AC3E}">
        <p14:creationId xmlns:p14="http://schemas.microsoft.com/office/powerpoint/2010/main" val="1948236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3"/>
            <a:ext cx="10363200" cy="2387600"/>
          </a:xfrm>
          <a:prstGeom prst="rect">
            <a:avLst/>
          </a:prstGeom>
        </p:spPr>
        <p:txBody>
          <a:bodyPr anchor="b"/>
          <a:lstStyle>
            <a:lvl1pPr algn="ctr">
              <a:defRPr sz="6000" b="1" i="0">
                <a:solidFill>
                  <a:srgbClr val="0070C0"/>
                </a:solidFill>
                <a:latin typeface="Proxima Nova" charset="0"/>
                <a:ea typeface="Proxima Nova" charset="0"/>
                <a:cs typeface="Proxima Nova" charset="0"/>
              </a:defRPr>
            </a:lvl1pPr>
          </a:lstStyle>
          <a:p>
            <a:r>
              <a:rPr lang="en-US"/>
              <a:t>ENTER TITLE</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atin typeface="Proxima Nov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SUBTITLE</a:t>
            </a:r>
          </a:p>
        </p:txBody>
      </p:sp>
    </p:spTree>
    <p:extLst>
      <p:ext uri="{BB962C8B-B14F-4D97-AF65-F5344CB8AC3E}">
        <p14:creationId xmlns:p14="http://schemas.microsoft.com/office/powerpoint/2010/main" val="767385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3863" y="1622708"/>
            <a:ext cx="10515600" cy="4351338"/>
          </a:xfrm>
          <a:prstGeom prst="rect">
            <a:avLst/>
          </a:prstGeom>
        </p:spPr>
        <p:txBody>
          <a:bodyPr/>
          <a:lstStyle>
            <a:lvl1pPr>
              <a:defRPr sz="2400">
                <a:latin typeface="Proxima Nova" charset="0"/>
                <a:ea typeface="Proxima Nova" charset="0"/>
                <a:cs typeface="Proxima Nova" charset="0"/>
              </a:defRPr>
            </a:lvl1pPr>
            <a:lvl2pPr>
              <a:defRPr sz="2000">
                <a:latin typeface="Proxima Nova" charset="0"/>
                <a:ea typeface="Proxima Nova" charset="0"/>
                <a:cs typeface="Proxima Nova" charset="0"/>
              </a:defRPr>
            </a:lvl2pPr>
            <a:lvl3pPr>
              <a:defRPr sz="1800">
                <a:latin typeface="Proxima Nova" charset="0"/>
                <a:ea typeface="Proxima Nova" charset="0"/>
                <a:cs typeface="Proxima Nova" charset="0"/>
              </a:defRPr>
            </a:lvl3pPr>
            <a:lvl4pPr>
              <a:defRPr sz="1600">
                <a:latin typeface="Proxima Nova" charset="0"/>
                <a:ea typeface="Proxima Nova" charset="0"/>
                <a:cs typeface="Proxima Nova" charset="0"/>
              </a:defRPr>
            </a:lvl4pPr>
            <a:lvl5pPr>
              <a:defRPr sz="1600">
                <a:latin typeface="Proxima Nova" charset="0"/>
                <a:ea typeface="Proxima Nova" charset="0"/>
                <a:cs typeface="Proxima Nov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512538" y="6341001"/>
            <a:ext cx="1163385" cy="365125"/>
          </a:xfrm>
          <a:prstGeom prst="rect">
            <a:avLst/>
          </a:prstGeom>
        </p:spPr>
        <p:txBody>
          <a:bodyPr anchor="ctr"/>
          <a:lstStyle>
            <a:lvl1pPr algn="r">
              <a:defRPr>
                <a:latin typeface="Proxima Nova"/>
              </a:defRPr>
            </a:lvl1pPr>
          </a:lstStyle>
          <a:p>
            <a:fld id="{9A3BF15D-A2EC-CD47-A7D6-63A8464AC7B0}"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544285" y="981971"/>
            <a:ext cx="459578" cy="258432"/>
          </a:xfrm>
          <a:prstGeom prst="rect">
            <a:avLst/>
          </a:prstGeom>
        </p:spPr>
      </p:pic>
      <p:sp>
        <p:nvSpPr>
          <p:cNvPr id="9" name="Text Placeholder 8">
            <a:extLst>
              <a:ext uri="{FF2B5EF4-FFF2-40B4-BE49-F238E27FC236}">
                <a16:creationId xmlns:a16="http://schemas.microsoft.com/office/drawing/2014/main" id="{213B182E-A77D-499D-AF75-E1EB83B5CB60}"/>
              </a:ext>
            </a:extLst>
          </p:cNvPr>
          <p:cNvSpPr>
            <a:spLocks noGrp="1"/>
          </p:cNvSpPr>
          <p:nvPr>
            <p:ph type="body" sz="quarter" idx="13" hasCustomPrompt="1"/>
          </p:nvPr>
        </p:nvSpPr>
        <p:spPr>
          <a:xfrm>
            <a:off x="1003862" y="816482"/>
            <a:ext cx="10515599" cy="611187"/>
          </a:xfrm>
          <a:prstGeom prst="rect">
            <a:avLst/>
          </a:prstGeom>
        </p:spPr>
        <p:txBody>
          <a:bodyPr anchor="ctr"/>
          <a:lstStyle>
            <a:lvl1pPr marL="0" indent="0">
              <a:buNone/>
              <a:defRPr b="1">
                <a:solidFill>
                  <a:srgbClr val="0088CE"/>
                </a:solidFill>
                <a:latin typeface="Proxima Nova"/>
              </a:defRPr>
            </a:lvl1pPr>
          </a:lstStyle>
          <a:p>
            <a:pPr lvl="0"/>
            <a:r>
              <a:rPr lang="en-US"/>
              <a:t>ENTER TEXT HERE</a:t>
            </a:r>
            <a:endParaRPr lang="en-GB"/>
          </a:p>
        </p:txBody>
      </p:sp>
    </p:spTree>
    <p:extLst>
      <p:ext uri="{BB962C8B-B14F-4D97-AF65-F5344CB8AC3E}">
        <p14:creationId xmlns:p14="http://schemas.microsoft.com/office/powerpoint/2010/main" val="4001812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03862" y="1623685"/>
            <a:ext cx="5181600" cy="4351338"/>
          </a:xfrm>
          <a:prstGeom prst="rect">
            <a:avLst/>
          </a:prstGeom>
        </p:spPr>
        <p:txBody>
          <a:bodyPr/>
          <a:lstStyle>
            <a:lvl1pPr>
              <a:defRPr sz="2000">
                <a:latin typeface="Proxima Nova"/>
              </a:defRPr>
            </a:lvl1pPr>
            <a:lvl2pPr>
              <a:defRPr sz="1800">
                <a:latin typeface="Proxima Nova"/>
              </a:defRPr>
            </a:lvl2pPr>
            <a:lvl3pPr>
              <a:defRPr sz="1600">
                <a:latin typeface="Proxima Nova"/>
              </a:defRPr>
            </a:lvl3pPr>
            <a:lvl4pPr>
              <a:defRPr sz="1400">
                <a:latin typeface="Proxima Nova"/>
              </a:defRPr>
            </a:lvl4pPr>
            <a:lvl5pPr>
              <a:defRPr sz="1400">
                <a:latin typeface="Proxima Nov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7862" y="1623685"/>
            <a:ext cx="5181600" cy="4351338"/>
          </a:xfrm>
          <a:prstGeom prst="rect">
            <a:avLst/>
          </a:prstGeom>
        </p:spPr>
        <p:txBody>
          <a:bodyPr/>
          <a:lstStyle>
            <a:lvl1pPr>
              <a:defRPr sz="2000">
                <a:latin typeface="Proxima Nova"/>
              </a:defRPr>
            </a:lvl1pPr>
            <a:lvl2pPr>
              <a:defRPr sz="1800">
                <a:latin typeface="Proxima Nova"/>
              </a:defRPr>
            </a:lvl2pPr>
            <a:lvl3pPr>
              <a:defRPr sz="1600">
                <a:latin typeface="Proxima Nova"/>
              </a:defRPr>
            </a:lvl3pPr>
            <a:lvl4pPr>
              <a:defRPr sz="1400">
                <a:latin typeface="Proxima Nova"/>
              </a:defRPr>
            </a:lvl4pPr>
            <a:lvl5pPr>
              <a:defRPr sz="1400">
                <a:latin typeface="Proxima Nov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9CD02787-25D5-49BF-81F7-82CCE9B924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544285" y="981971"/>
            <a:ext cx="459578" cy="258432"/>
          </a:xfrm>
          <a:prstGeom prst="rect">
            <a:avLst/>
          </a:prstGeom>
        </p:spPr>
      </p:pic>
      <p:sp>
        <p:nvSpPr>
          <p:cNvPr id="9" name="Text Placeholder 8">
            <a:extLst>
              <a:ext uri="{FF2B5EF4-FFF2-40B4-BE49-F238E27FC236}">
                <a16:creationId xmlns:a16="http://schemas.microsoft.com/office/drawing/2014/main" id="{2F68F2D0-FD11-480B-BEE6-4525D93E0561}"/>
              </a:ext>
            </a:extLst>
          </p:cNvPr>
          <p:cNvSpPr>
            <a:spLocks noGrp="1"/>
          </p:cNvSpPr>
          <p:nvPr>
            <p:ph type="body" sz="quarter" idx="13" hasCustomPrompt="1"/>
          </p:nvPr>
        </p:nvSpPr>
        <p:spPr>
          <a:xfrm>
            <a:off x="1003862" y="816482"/>
            <a:ext cx="10515600" cy="611187"/>
          </a:xfrm>
          <a:prstGeom prst="rect">
            <a:avLst/>
          </a:prstGeom>
        </p:spPr>
        <p:txBody>
          <a:bodyPr anchor="ctr"/>
          <a:lstStyle>
            <a:lvl1pPr marL="0" indent="0">
              <a:buNone/>
              <a:defRPr b="1">
                <a:solidFill>
                  <a:srgbClr val="0088CE"/>
                </a:solidFill>
                <a:latin typeface="Proxima Nova"/>
              </a:defRPr>
            </a:lvl1pPr>
          </a:lstStyle>
          <a:p>
            <a:pPr lvl="0"/>
            <a:r>
              <a:rPr lang="en-US"/>
              <a:t>ENTER TEXT HERE</a:t>
            </a:r>
            <a:endParaRPr lang="en-GB"/>
          </a:p>
        </p:txBody>
      </p:sp>
      <p:sp>
        <p:nvSpPr>
          <p:cNvPr id="12" name="Slide Number Placeholder 5">
            <a:extLst>
              <a:ext uri="{FF2B5EF4-FFF2-40B4-BE49-F238E27FC236}">
                <a16:creationId xmlns:a16="http://schemas.microsoft.com/office/drawing/2014/main" id="{3D4CD049-61C0-4C9A-B535-AB2B8EAA6EEE}"/>
              </a:ext>
            </a:extLst>
          </p:cNvPr>
          <p:cNvSpPr>
            <a:spLocks noGrp="1"/>
          </p:cNvSpPr>
          <p:nvPr>
            <p:ph type="sldNum" sz="quarter" idx="12"/>
          </p:nvPr>
        </p:nvSpPr>
        <p:spPr>
          <a:xfrm>
            <a:off x="10512538" y="6341001"/>
            <a:ext cx="1163385" cy="365125"/>
          </a:xfrm>
          <a:prstGeom prst="rect">
            <a:avLst/>
          </a:prstGeom>
        </p:spPr>
        <p:txBody>
          <a:bodyPr anchor="ctr"/>
          <a:lstStyle>
            <a:lvl1pPr algn="r">
              <a:defRPr>
                <a:latin typeface="Proxima Nova"/>
              </a:defRPr>
            </a:lvl1pPr>
          </a:lstStyle>
          <a:p>
            <a:fld id="{9A3BF15D-A2EC-CD47-A7D6-63A8464AC7B0}" type="slidenum">
              <a:rPr lang="en-US" smtClean="0"/>
              <a:pPr/>
              <a:t>‹#›</a:t>
            </a:fld>
            <a:endParaRPr lang="en-US"/>
          </a:p>
        </p:txBody>
      </p:sp>
    </p:spTree>
    <p:extLst>
      <p:ext uri="{BB962C8B-B14F-4D97-AF65-F5344CB8AC3E}">
        <p14:creationId xmlns:p14="http://schemas.microsoft.com/office/powerpoint/2010/main" val="1742991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56635"/>
            <a:ext cx="12192000" cy="701364"/>
          </a:xfrm>
          <a:prstGeom prst="rect">
            <a:avLst/>
          </a:prstGeom>
          <a:solidFill>
            <a:srgbClr val="ECE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15"/>
          </a:p>
        </p:txBody>
      </p:sp>
      <p:sp>
        <p:nvSpPr>
          <p:cNvPr id="9" name="TextBox 8"/>
          <p:cNvSpPr txBox="1"/>
          <p:nvPr userDrawn="1"/>
        </p:nvSpPr>
        <p:spPr>
          <a:xfrm>
            <a:off x="323750" y="6306947"/>
            <a:ext cx="7862491" cy="400110"/>
          </a:xfrm>
          <a:prstGeom prst="rect">
            <a:avLst/>
          </a:prstGeom>
          <a:noFill/>
        </p:spPr>
        <p:txBody>
          <a:bodyPr wrap="square" rtlCol="0">
            <a:spAutoFit/>
          </a:bodyPr>
          <a:lstStyle/>
          <a:p>
            <a:r>
              <a:rPr lang="en-US" sz="2000" b="1" dirty="0">
                <a:solidFill>
                  <a:srgbClr val="0088CE"/>
                </a:solidFill>
                <a:latin typeface="Proxima Nova Semibold" charset="0"/>
                <a:ea typeface="Proxima Nova Semibold" charset="0"/>
                <a:cs typeface="Proxima Nova Semibold" charset="0"/>
              </a:rPr>
              <a:t>Leading safety technology</a:t>
            </a:r>
          </a:p>
        </p:txBody>
      </p:sp>
      <p:pic>
        <p:nvPicPr>
          <p:cNvPr id="3" name="Picture 2">
            <a:extLst>
              <a:ext uri="{FF2B5EF4-FFF2-40B4-BE49-F238E27FC236}">
                <a16:creationId xmlns:a16="http://schemas.microsoft.com/office/drawing/2014/main" id="{5B3FEF74-F0B9-441E-A13A-0B6B3494ABC7}"/>
              </a:ext>
            </a:extLst>
          </p:cNvPr>
          <p:cNvPicPr>
            <a:picLocks noChangeAspect="1"/>
          </p:cNvPicPr>
          <p:nvPr userDrawn="1"/>
        </p:nvPicPr>
        <p:blipFill>
          <a:blip r:embed="rId6"/>
          <a:stretch>
            <a:fillRect/>
          </a:stretch>
        </p:blipFill>
        <p:spPr>
          <a:xfrm>
            <a:off x="8299632" y="301136"/>
            <a:ext cx="3531140" cy="303617"/>
          </a:xfrm>
          <a:prstGeom prst="rect">
            <a:avLst/>
          </a:prstGeom>
        </p:spPr>
      </p:pic>
    </p:spTree>
    <p:extLst>
      <p:ext uri="{BB962C8B-B14F-4D97-AF65-F5344CB8AC3E}">
        <p14:creationId xmlns:p14="http://schemas.microsoft.com/office/powerpoint/2010/main" val="863126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Lst>
  <p:txStyles>
    <p:titleStyle>
      <a:lvl1pPr algn="l" defTabSz="1125444" rtl="0" eaLnBrk="1" latinLnBrk="0" hangingPunct="1">
        <a:lnSpc>
          <a:spcPct val="90000"/>
        </a:lnSpc>
        <a:spcBef>
          <a:spcPct val="0"/>
        </a:spcBef>
        <a:buNone/>
        <a:defRPr sz="5416" kern="1200">
          <a:solidFill>
            <a:schemeClr val="tx1"/>
          </a:solidFill>
          <a:latin typeface="+mj-lt"/>
          <a:ea typeface="+mj-ea"/>
          <a:cs typeface="+mj-cs"/>
        </a:defRPr>
      </a:lvl1pPr>
    </p:titleStyle>
    <p:bodyStyle>
      <a:lvl1pPr marL="281361" indent="-281361" algn="l" defTabSz="1125444" rtl="0" eaLnBrk="1" latinLnBrk="0" hangingPunct="1">
        <a:lnSpc>
          <a:spcPct val="90000"/>
        </a:lnSpc>
        <a:spcBef>
          <a:spcPts val="1231"/>
        </a:spcBef>
        <a:buFont typeface="Arial" panose="020B0604020202020204" pitchFamily="34" charset="0"/>
        <a:buChar char="•"/>
        <a:defRPr sz="3446" kern="1200">
          <a:solidFill>
            <a:schemeClr val="tx1"/>
          </a:solidFill>
          <a:latin typeface="+mn-lt"/>
          <a:ea typeface="+mn-ea"/>
          <a:cs typeface="+mn-cs"/>
        </a:defRPr>
      </a:lvl1pPr>
      <a:lvl2pPr marL="844083" indent="-281361" algn="l" defTabSz="1125444" rtl="0" eaLnBrk="1" latinLnBrk="0" hangingPunct="1">
        <a:lnSpc>
          <a:spcPct val="90000"/>
        </a:lnSpc>
        <a:spcBef>
          <a:spcPts val="615"/>
        </a:spcBef>
        <a:buFont typeface="Arial" panose="020B0604020202020204" pitchFamily="34" charset="0"/>
        <a:buChar char="•"/>
        <a:defRPr sz="2954" kern="1200">
          <a:solidFill>
            <a:schemeClr val="tx1"/>
          </a:solidFill>
          <a:latin typeface="+mn-lt"/>
          <a:ea typeface="+mn-ea"/>
          <a:cs typeface="+mn-cs"/>
        </a:defRPr>
      </a:lvl2pPr>
      <a:lvl3pPr marL="1406804" indent="-281361" algn="l" defTabSz="1125444" rtl="0" eaLnBrk="1" latinLnBrk="0" hangingPunct="1">
        <a:lnSpc>
          <a:spcPct val="90000"/>
        </a:lnSpc>
        <a:spcBef>
          <a:spcPts val="615"/>
        </a:spcBef>
        <a:buFont typeface="Arial" panose="020B0604020202020204" pitchFamily="34" charset="0"/>
        <a:buChar char="•"/>
        <a:defRPr sz="2462" kern="1200">
          <a:solidFill>
            <a:schemeClr val="tx1"/>
          </a:solidFill>
          <a:latin typeface="+mn-lt"/>
          <a:ea typeface="+mn-ea"/>
          <a:cs typeface="+mn-cs"/>
        </a:defRPr>
      </a:lvl3pPr>
      <a:lvl4pPr marL="1969526"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4pPr>
      <a:lvl5pPr marL="2532248"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5pPr>
      <a:lvl6pPr marL="3094970"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6pPr>
      <a:lvl7pPr marL="3657691"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7pPr>
      <a:lvl8pPr marL="4220413"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8pPr>
      <a:lvl9pPr marL="4783135"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9pPr>
    </p:bodyStyle>
    <p:otherStyle>
      <a:defPPr>
        <a:defRPr lang="en-US"/>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56635"/>
            <a:ext cx="12192000" cy="701364"/>
          </a:xfrm>
          <a:prstGeom prst="rect">
            <a:avLst/>
          </a:prstGeom>
          <a:solidFill>
            <a:srgbClr val="ECE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773125" y="405829"/>
            <a:ext cx="2776460" cy="348821"/>
          </a:xfrm>
          <a:prstGeom prst="rect">
            <a:avLst/>
          </a:prstGeom>
        </p:spPr>
      </p:pic>
      <p:sp>
        <p:nvSpPr>
          <p:cNvPr id="9" name="TextBox 8"/>
          <p:cNvSpPr txBox="1"/>
          <p:nvPr userDrawn="1"/>
        </p:nvSpPr>
        <p:spPr>
          <a:xfrm>
            <a:off x="323750" y="6306947"/>
            <a:ext cx="7862491" cy="369332"/>
          </a:xfrm>
          <a:prstGeom prst="rect">
            <a:avLst/>
          </a:prstGeom>
          <a:noFill/>
        </p:spPr>
        <p:txBody>
          <a:bodyPr wrap="square" rtlCol="0">
            <a:spAutoFit/>
          </a:bodyPr>
          <a:lstStyle/>
          <a:p>
            <a:r>
              <a:rPr lang="en-US" sz="1800" b="1">
                <a:solidFill>
                  <a:srgbClr val="0088CE"/>
                </a:solidFill>
                <a:latin typeface="Proxima Nova Semibold" charset="0"/>
                <a:ea typeface="Proxima Nova Semibold" charset="0"/>
                <a:cs typeface="Proxima Nova Semibold" charset="0"/>
              </a:rPr>
              <a:t>Leading safety technology</a:t>
            </a:r>
          </a:p>
        </p:txBody>
      </p:sp>
    </p:spTree>
    <p:extLst>
      <p:ext uri="{BB962C8B-B14F-4D97-AF65-F5344CB8AC3E}">
        <p14:creationId xmlns:p14="http://schemas.microsoft.com/office/powerpoint/2010/main" val="12118502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42.emf"/><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emf"/><Relationship Id="rId21" Type="http://schemas.openxmlformats.org/officeDocument/2006/relationships/image" Target="../media/image30.png"/><Relationship Id="rId7" Type="http://schemas.openxmlformats.org/officeDocument/2006/relationships/image" Target="../media/image16.emf"/><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7.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15.emf"/><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emf"/><Relationship Id="rId9" Type="http://schemas.openxmlformats.org/officeDocument/2006/relationships/image" Target="../media/image18.jpeg"/><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336EA575-FC3C-4DD0-A637-17A71A071033}"/>
              </a:ext>
            </a:extLst>
          </p:cNvPr>
          <p:cNvSpPr>
            <a:spLocks noGrp="1"/>
          </p:cNvSpPr>
          <p:nvPr>
            <p:ph type="ctrTitle"/>
          </p:nvPr>
        </p:nvSpPr>
        <p:spPr>
          <a:xfrm>
            <a:off x="914400" y="1675795"/>
            <a:ext cx="10363200" cy="2152402"/>
          </a:xfrm>
        </p:spPr>
        <p:txBody>
          <a:bodyPr/>
          <a:lstStyle/>
          <a:p>
            <a:r>
              <a:rPr lang="en-GB" dirty="0"/>
              <a:t>RockMonitor XR</a:t>
            </a:r>
          </a:p>
        </p:txBody>
      </p:sp>
      <p:sp>
        <p:nvSpPr>
          <p:cNvPr id="3" name="Rectangle 2">
            <a:extLst>
              <a:ext uri="{FF2B5EF4-FFF2-40B4-BE49-F238E27FC236}">
                <a16:creationId xmlns:a16="http://schemas.microsoft.com/office/drawing/2014/main" id="{A91C3399-34A6-00E3-8CC8-1DB83BD42650}"/>
              </a:ext>
            </a:extLst>
          </p:cNvPr>
          <p:cNvSpPr/>
          <p:nvPr/>
        </p:nvSpPr>
        <p:spPr>
          <a:xfrm>
            <a:off x="8210746" y="273377"/>
            <a:ext cx="1941922" cy="386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73206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568CC5-9F4E-4B49-B228-C808D2609C85}"/>
              </a:ext>
            </a:extLst>
          </p:cNvPr>
          <p:cNvSpPr>
            <a:spLocks noGrp="1"/>
          </p:cNvSpPr>
          <p:nvPr>
            <p:ph idx="1"/>
          </p:nvPr>
        </p:nvSpPr>
        <p:spPr>
          <a:xfrm>
            <a:off x="564247" y="1965617"/>
            <a:ext cx="4851814" cy="3955675"/>
          </a:xfrm>
        </p:spPr>
        <p:txBody>
          <a:bodyPr>
            <a:normAutofit/>
          </a:bodyPr>
          <a:lstStyle/>
          <a:p>
            <a:pPr>
              <a:spcAft>
                <a:spcPts val="1200"/>
              </a:spcAft>
            </a:pPr>
            <a:r>
              <a:rPr lang="en-GB" sz="2000" b="1" dirty="0">
                <a:solidFill>
                  <a:srgbClr val="0088CE"/>
                </a:solidFill>
              </a:rPr>
              <a:t>Send email alerts </a:t>
            </a:r>
            <a:r>
              <a:rPr lang="en-GB" sz="2000" dirty="0"/>
              <a:t>and SCADA alarms at configurable trigger levels</a:t>
            </a:r>
          </a:p>
          <a:p>
            <a:pPr>
              <a:spcAft>
                <a:spcPts val="1200"/>
              </a:spcAft>
            </a:pPr>
            <a:r>
              <a:rPr lang="en-GB" sz="2000" dirty="0"/>
              <a:t>Multiple </a:t>
            </a:r>
            <a:r>
              <a:rPr lang="en-GB" sz="2000" b="1" dirty="0">
                <a:solidFill>
                  <a:srgbClr val="0088CE"/>
                </a:solidFill>
              </a:rPr>
              <a:t>e-mail distribution lists</a:t>
            </a:r>
          </a:p>
          <a:p>
            <a:pPr>
              <a:spcAft>
                <a:spcPts val="1200"/>
              </a:spcAft>
            </a:pPr>
            <a:r>
              <a:rPr lang="en-GB" sz="2000" dirty="0"/>
              <a:t>Only relevant people receive required alerts for their department</a:t>
            </a:r>
          </a:p>
          <a:p>
            <a:pPr>
              <a:spcAft>
                <a:spcPts val="1200"/>
              </a:spcAft>
            </a:pPr>
            <a:r>
              <a:rPr lang="en-GB" sz="2000" dirty="0"/>
              <a:t>CRO can manage alerts via TARP direction</a:t>
            </a:r>
          </a:p>
        </p:txBody>
      </p:sp>
      <p:sp>
        <p:nvSpPr>
          <p:cNvPr id="3" name="Text Placeholder 2">
            <a:extLst>
              <a:ext uri="{FF2B5EF4-FFF2-40B4-BE49-F238E27FC236}">
                <a16:creationId xmlns:a16="http://schemas.microsoft.com/office/drawing/2014/main" id="{317BE869-C057-4A98-8374-979E08766A3E}"/>
              </a:ext>
            </a:extLst>
          </p:cNvPr>
          <p:cNvSpPr>
            <a:spLocks noGrp="1"/>
          </p:cNvSpPr>
          <p:nvPr>
            <p:ph type="body" sz="quarter" idx="13"/>
          </p:nvPr>
        </p:nvSpPr>
        <p:spPr/>
        <p:txBody>
          <a:bodyPr/>
          <a:lstStyle/>
          <a:p>
            <a:r>
              <a:rPr lang="en-GB" dirty="0"/>
              <a:t>ALARMS &amp; EMAIL ALERTS</a:t>
            </a:r>
          </a:p>
        </p:txBody>
      </p:sp>
      <p:pic>
        <p:nvPicPr>
          <p:cNvPr id="5" name="Picture 4">
            <a:extLst>
              <a:ext uri="{FF2B5EF4-FFF2-40B4-BE49-F238E27FC236}">
                <a16:creationId xmlns:a16="http://schemas.microsoft.com/office/drawing/2014/main" id="{AF400730-8FDB-4B42-918A-440054341A7F}"/>
              </a:ext>
            </a:extLst>
          </p:cNvPr>
          <p:cNvPicPr>
            <a:picLocks noChangeAspect="1"/>
          </p:cNvPicPr>
          <p:nvPr/>
        </p:nvPicPr>
        <p:blipFill>
          <a:blip r:embed="rId3"/>
          <a:stretch>
            <a:fillRect/>
          </a:stretch>
        </p:blipFill>
        <p:spPr>
          <a:xfrm>
            <a:off x="5499364" y="1885996"/>
            <a:ext cx="6413479" cy="3292341"/>
          </a:xfrm>
          <a:prstGeom prst="rect">
            <a:avLst/>
          </a:prstGeom>
        </p:spPr>
      </p:pic>
      <p:sp>
        <p:nvSpPr>
          <p:cNvPr id="4" name="Rectangle 3">
            <a:extLst>
              <a:ext uri="{FF2B5EF4-FFF2-40B4-BE49-F238E27FC236}">
                <a16:creationId xmlns:a16="http://schemas.microsoft.com/office/drawing/2014/main" id="{F5BFF878-45CF-B816-0175-6A57E3866AED}"/>
              </a:ext>
            </a:extLst>
          </p:cNvPr>
          <p:cNvSpPr/>
          <p:nvPr/>
        </p:nvSpPr>
        <p:spPr>
          <a:xfrm>
            <a:off x="8210746" y="273377"/>
            <a:ext cx="1941922" cy="386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7FD19439-22ED-83F4-CF01-5989DBB1CC91}"/>
              </a:ext>
            </a:extLst>
          </p:cNvPr>
          <p:cNvSpPr/>
          <p:nvPr/>
        </p:nvSpPr>
        <p:spPr>
          <a:xfrm>
            <a:off x="7735142" y="3042501"/>
            <a:ext cx="1941922" cy="386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D525B2B6-91F1-8636-50F3-83F9E7FF21F4}"/>
              </a:ext>
            </a:extLst>
          </p:cNvPr>
          <p:cNvSpPr txBox="1"/>
          <p:nvPr/>
        </p:nvSpPr>
        <p:spPr>
          <a:xfrm>
            <a:off x="8022659" y="3059668"/>
            <a:ext cx="1366887" cy="369332"/>
          </a:xfrm>
          <a:prstGeom prst="rect">
            <a:avLst/>
          </a:prstGeom>
          <a:noFill/>
        </p:spPr>
        <p:txBody>
          <a:bodyPr wrap="square" rtlCol="0">
            <a:spAutoFit/>
          </a:bodyPr>
          <a:lstStyle/>
          <a:p>
            <a:r>
              <a:rPr lang="en-AU" dirty="0"/>
              <a:t>NOME CORE</a:t>
            </a:r>
          </a:p>
        </p:txBody>
      </p:sp>
      <p:pic>
        <p:nvPicPr>
          <p:cNvPr id="11" name="Picture 10">
            <a:extLst>
              <a:ext uri="{FF2B5EF4-FFF2-40B4-BE49-F238E27FC236}">
                <a16:creationId xmlns:a16="http://schemas.microsoft.com/office/drawing/2014/main" id="{269B4172-115E-2973-D34A-6D0F56B6F2B4}"/>
              </a:ext>
            </a:extLst>
          </p:cNvPr>
          <p:cNvPicPr>
            <a:picLocks noChangeAspect="1"/>
          </p:cNvPicPr>
          <p:nvPr/>
        </p:nvPicPr>
        <p:blipFill>
          <a:blip r:embed="rId4"/>
          <a:stretch>
            <a:fillRect/>
          </a:stretch>
        </p:blipFill>
        <p:spPr>
          <a:xfrm>
            <a:off x="5934075" y="2206002"/>
            <a:ext cx="2276671" cy="150773"/>
          </a:xfrm>
          <a:prstGeom prst="rect">
            <a:avLst/>
          </a:prstGeom>
        </p:spPr>
      </p:pic>
      <p:pic>
        <p:nvPicPr>
          <p:cNvPr id="13" name="Picture 12" descr="A close up of a contact us&#10;&#10;Description automatically generated">
            <a:extLst>
              <a:ext uri="{FF2B5EF4-FFF2-40B4-BE49-F238E27FC236}">
                <a16:creationId xmlns:a16="http://schemas.microsoft.com/office/drawing/2014/main" id="{45E4E4A7-FBC8-0533-DE63-3F3EA590949B}"/>
              </a:ext>
            </a:extLst>
          </p:cNvPr>
          <p:cNvPicPr>
            <a:picLocks noChangeAspect="1"/>
          </p:cNvPicPr>
          <p:nvPr/>
        </p:nvPicPr>
        <p:blipFill>
          <a:blip r:embed="rId5"/>
          <a:stretch>
            <a:fillRect/>
          </a:stretch>
        </p:blipFill>
        <p:spPr>
          <a:xfrm>
            <a:off x="7296346" y="4731443"/>
            <a:ext cx="2856322" cy="397106"/>
          </a:xfrm>
          <a:prstGeom prst="rect">
            <a:avLst/>
          </a:prstGeom>
        </p:spPr>
      </p:pic>
    </p:spTree>
    <p:extLst>
      <p:ext uri="{BB962C8B-B14F-4D97-AF65-F5344CB8AC3E}">
        <p14:creationId xmlns:p14="http://schemas.microsoft.com/office/powerpoint/2010/main" val="4199942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A picture containing screenshot&#10;&#10;Description automatically generated">
            <a:extLst>
              <a:ext uri="{FF2B5EF4-FFF2-40B4-BE49-F238E27FC236}">
                <a16:creationId xmlns:a16="http://schemas.microsoft.com/office/drawing/2014/main" id="{E8590639-3B6E-4726-8F96-5878CE30F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8697" y="1724255"/>
            <a:ext cx="4755101" cy="424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a:extLst>
              <a:ext uri="{FF2B5EF4-FFF2-40B4-BE49-F238E27FC236}">
                <a16:creationId xmlns:a16="http://schemas.microsoft.com/office/drawing/2014/main" id="{7FFFB481-70C7-4EF8-A7AD-08B19CBEE1F3}"/>
              </a:ext>
            </a:extLst>
          </p:cNvPr>
          <p:cNvSpPr>
            <a:spLocks noGrp="1"/>
          </p:cNvSpPr>
          <p:nvPr>
            <p:ph idx="1"/>
          </p:nvPr>
        </p:nvSpPr>
        <p:spPr>
          <a:xfrm>
            <a:off x="1003863" y="1622708"/>
            <a:ext cx="5092137" cy="4351338"/>
          </a:xfrm>
        </p:spPr>
        <p:txBody>
          <a:bodyPr/>
          <a:lstStyle/>
          <a:p>
            <a:r>
              <a:rPr lang="en-GB" sz="2000" dirty="0"/>
              <a:t>Available on any console running SCADA</a:t>
            </a:r>
          </a:p>
          <a:p>
            <a:r>
              <a:rPr lang="en-GB" sz="2000" dirty="0"/>
              <a:t>Live alerts and historical trending</a:t>
            </a:r>
          </a:p>
          <a:p>
            <a:r>
              <a:rPr lang="en-GB" sz="2000" dirty="0"/>
              <a:t>Is easily integrated with existing manual database software</a:t>
            </a:r>
          </a:p>
          <a:p>
            <a:r>
              <a:rPr lang="en-GB" sz="2000" dirty="0"/>
              <a:t>Ability to tailor reading frequencies and trigger levels to each site/mine area</a:t>
            </a:r>
          </a:p>
          <a:p>
            <a:endParaRPr lang="en-GB" sz="2000" dirty="0"/>
          </a:p>
        </p:txBody>
      </p:sp>
      <p:sp>
        <p:nvSpPr>
          <p:cNvPr id="3" name="Text Placeholder 2">
            <a:extLst>
              <a:ext uri="{FF2B5EF4-FFF2-40B4-BE49-F238E27FC236}">
                <a16:creationId xmlns:a16="http://schemas.microsoft.com/office/drawing/2014/main" id="{FC9BA301-3EB8-46B8-AEF1-CDA0CAB17D1A}"/>
              </a:ext>
            </a:extLst>
          </p:cNvPr>
          <p:cNvSpPr>
            <a:spLocks noGrp="1"/>
          </p:cNvSpPr>
          <p:nvPr>
            <p:ph type="body" sz="quarter" idx="13"/>
          </p:nvPr>
        </p:nvSpPr>
        <p:spPr/>
        <p:txBody>
          <a:bodyPr/>
          <a:lstStyle/>
          <a:p>
            <a:r>
              <a:rPr lang="en-GB" dirty="0"/>
              <a:t>SCADA INTEGRATION</a:t>
            </a:r>
          </a:p>
        </p:txBody>
      </p:sp>
      <p:pic>
        <p:nvPicPr>
          <p:cNvPr id="5" name="Picture 4">
            <a:extLst>
              <a:ext uri="{FF2B5EF4-FFF2-40B4-BE49-F238E27FC236}">
                <a16:creationId xmlns:a16="http://schemas.microsoft.com/office/drawing/2014/main" id="{C8279AE8-0290-4DA7-8699-1F5816E3827D}"/>
              </a:ext>
            </a:extLst>
          </p:cNvPr>
          <p:cNvPicPr>
            <a:picLocks noChangeAspect="1"/>
          </p:cNvPicPr>
          <p:nvPr/>
        </p:nvPicPr>
        <p:blipFill>
          <a:blip r:embed="rId4"/>
          <a:stretch>
            <a:fillRect/>
          </a:stretch>
        </p:blipFill>
        <p:spPr>
          <a:xfrm>
            <a:off x="1617392" y="4079956"/>
            <a:ext cx="3633340" cy="1894090"/>
          </a:xfrm>
          <a:prstGeom prst="rect">
            <a:avLst/>
          </a:prstGeom>
          <a:scene3d>
            <a:camera prst="orthographicFront"/>
            <a:lightRig rig="threePt" dir="t"/>
          </a:scene3d>
          <a:sp3d extrusionH="57150" prstMaterial="matte">
            <a:bevelT/>
            <a:bevelB/>
          </a:sp3d>
        </p:spPr>
      </p:pic>
      <p:sp>
        <p:nvSpPr>
          <p:cNvPr id="4" name="Rectangle 3">
            <a:extLst>
              <a:ext uri="{FF2B5EF4-FFF2-40B4-BE49-F238E27FC236}">
                <a16:creationId xmlns:a16="http://schemas.microsoft.com/office/drawing/2014/main" id="{737982C1-A0A7-1538-B19B-F7D395F1DCD7}"/>
              </a:ext>
            </a:extLst>
          </p:cNvPr>
          <p:cNvSpPr/>
          <p:nvPr/>
        </p:nvSpPr>
        <p:spPr>
          <a:xfrm>
            <a:off x="8210746" y="273377"/>
            <a:ext cx="1941922" cy="386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89992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2A4C7A-4F6F-4E62-93A8-5E4116021A73}"/>
              </a:ext>
            </a:extLst>
          </p:cNvPr>
          <p:cNvSpPr>
            <a:spLocks noGrp="1"/>
          </p:cNvSpPr>
          <p:nvPr>
            <p:ph idx="1"/>
          </p:nvPr>
        </p:nvSpPr>
        <p:spPr>
          <a:xfrm>
            <a:off x="1003863" y="1622707"/>
            <a:ext cx="10515600" cy="4518320"/>
          </a:xfrm>
        </p:spPr>
        <p:txBody>
          <a:bodyPr>
            <a:normAutofit lnSpcReduction="10000"/>
          </a:bodyPr>
          <a:lstStyle/>
          <a:p>
            <a:r>
              <a:rPr lang="en-GB" sz="2400" dirty="0"/>
              <a:t>Drifts/Tunnel Monitoring</a:t>
            </a:r>
          </a:p>
          <a:p>
            <a:r>
              <a:rPr lang="en-GB" sz="2400" dirty="0"/>
              <a:t>Gate-roads</a:t>
            </a:r>
          </a:p>
          <a:p>
            <a:r>
              <a:rPr lang="en-GB" sz="2400" dirty="0"/>
              <a:t>Faceline Monitoring</a:t>
            </a:r>
          </a:p>
          <a:p>
            <a:r>
              <a:rPr lang="en-GB" sz="2400" dirty="0"/>
              <a:t>Life of Mine Roadways</a:t>
            </a:r>
          </a:p>
          <a:p>
            <a:r>
              <a:rPr lang="en-GB" sz="2400" dirty="0"/>
              <a:t>Longwall Operations</a:t>
            </a:r>
          </a:p>
          <a:p>
            <a:r>
              <a:rPr lang="en-GB" sz="2400" dirty="0"/>
              <a:t>Development Operations</a:t>
            </a:r>
          </a:p>
          <a:p>
            <a:r>
              <a:rPr lang="en-GB" sz="2400" dirty="0"/>
              <a:t>Board and Pillar Operations</a:t>
            </a:r>
          </a:p>
          <a:p>
            <a:r>
              <a:rPr lang="en-GB" sz="2400" dirty="0"/>
              <a:t>Civil Projects</a:t>
            </a:r>
          </a:p>
          <a:p>
            <a:pPr marL="0" indent="0">
              <a:buNone/>
            </a:pPr>
            <a:r>
              <a:rPr lang="en-GB" sz="2400" i="1" dirty="0">
                <a:solidFill>
                  <a:srgbClr val="0070C0"/>
                </a:solidFill>
              </a:rPr>
              <a:t>There are currently 1000’s of RockMonitor instruments installed in multiple operations across Australia, Africa, USA &amp; Canada.</a:t>
            </a:r>
          </a:p>
          <a:p>
            <a:endParaRPr lang="en-GB" sz="2400" dirty="0"/>
          </a:p>
          <a:p>
            <a:endParaRPr lang="en-GB" sz="2400" dirty="0"/>
          </a:p>
        </p:txBody>
      </p:sp>
      <p:sp>
        <p:nvSpPr>
          <p:cNvPr id="3" name="Text Placeholder 2">
            <a:extLst>
              <a:ext uri="{FF2B5EF4-FFF2-40B4-BE49-F238E27FC236}">
                <a16:creationId xmlns:a16="http://schemas.microsoft.com/office/drawing/2014/main" id="{034AA434-2BFB-4A01-8C28-2DB60F2183C3}"/>
              </a:ext>
            </a:extLst>
          </p:cNvPr>
          <p:cNvSpPr>
            <a:spLocks noGrp="1"/>
          </p:cNvSpPr>
          <p:nvPr>
            <p:ph type="body" sz="quarter" idx="13"/>
          </p:nvPr>
        </p:nvSpPr>
        <p:spPr/>
        <p:txBody>
          <a:bodyPr/>
          <a:lstStyle/>
          <a:p>
            <a:r>
              <a:rPr lang="en-GB" dirty="0"/>
              <a:t>Applications</a:t>
            </a:r>
          </a:p>
        </p:txBody>
      </p:sp>
      <p:sp>
        <p:nvSpPr>
          <p:cNvPr id="4" name="Rectangle 3">
            <a:extLst>
              <a:ext uri="{FF2B5EF4-FFF2-40B4-BE49-F238E27FC236}">
                <a16:creationId xmlns:a16="http://schemas.microsoft.com/office/drawing/2014/main" id="{98F8A6AF-833A-5A51-F025-8D3B4E802A94}"/>
              </a:ext>
            </a:extLst>
          </p:cNvPr>
          <p:cNvSpPr/>
          <p:nvPr/>
        </p:nvSpPr>
        <p:spPr>
          <a:xfrm>
            <a:off x="8210746" y="273377"/>
            <a:ext cx="1941922" cy="386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70699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5AE736-6E5B-43CB-B230-2A8CE1E0611D}"/>
              </a:ext>
            </a:extLst>
          </p:cNvPr>
          <p:cNvSpPr>
            <a:spLocks noGrp="1"/>
          </p:cNvSpPr>
          <p:nvPr>
            <p:ph idx="1"/>
          </p:nvPr>
        </p:nvSpPr>
        <p:spPr>
          <a:xfrm>
            <a:off x="1003862" y="1622708"/>
            <a:ext cx="4834135" cy="4351338"/>
          </a:xfrm>
        </p:spPr>
        <p:txBody>
          <a:bodyPr/>
          <a:lstStyle/>
          <a:p>
            <a:r>
              <a:rPr lang="en-GB" sz="1800" dirty="0"/>
              <a:t>The RockMonitor system has been proven to give advance warning prior to roof collapse</a:t>
            </a:r>
          </a:p>
          <a:p>
            <a:r>
              <a:rPr lang="en-GB" sz="1800" b="1" dirty="0">
                <a:solidFill>
                  <a:srgbClr val="0088CE"/>
                </a:solidFill>
              </a:rPr>
              <a:t>In ALL instances workers were safely evacuated</a:t>
            </a:r>
          </a:p>
          <a:p>
            <a:r>
              <a:rPr lang="en-GB" sz="1800" dirty="0"/>
              <a:t>Automated alarms gave early warning of abnormal movement alerting key staff via e-mail</a:t>
            </a:r>
          </a:p>
          <a:p>
            <a:r>
              <a:rPr lang="en-GB" sz="1800" dirty="0"/>
              <a:t>Continuous, accurate, remote monitoring allowed intelligent decisions to be made</a:t>
            </a:r>
          </a:p>
          <a:p>
            <a:r>
              <a:rPr lang="en-GB" sz="1800" dirty="0"/>
              <a:t>Impact of the unplanned falls were minimised</a:t>
            </a:r>
          </a:p>
        </p:txBody>
      </p:sp>
      <p:sp>
        <p:nvSpPr>
          <p:cNvPr id="3" name="Text Placeholder 2">
            <a:extLst>
              <a:ext uri="{FF2B5EF4-FFF2-40B4-BE49-F238E27FC236}">
                <a16:creationId xmlns:a16="http://schemas.microsoft.com/office/drawing/2014/main" id="{F8F1FBFA-59AF-4621-B07C-54A9A8A15654}"/>
              </a:ext>
            </a:extLst>
          </p:cNvPr>
          <p:cNvSpPr>
            <a:spLocks noGrp="1"/>
          </p:cNvSpPr>
          <p:nvPr>
            <p:ph type="body" sz="quarter" idx="13"/>
          </p:nvPr>
        </p:nvSpPr>
        <p:spPr/>
        <p:txBody>
          <a:bodyPr/>
          <a:lstStyle/>
          <a:p>
            <a:r>
              <a:rPr lang="en-GB" dirty="0"/>
              <a:t>PREDICTING ROOF COLLAPSE</a:t>
            </a:r>
          </a:p>
        </p:txBody>
      </p:sp>
      <p:grpSp>
        <p:nvGrpSpPr>
          <p:cNvPr id="21" name="Group 20">
            <a:extLst>
              <a:ext uri="{FF2B5EF4-FFF2-40B4-BE49-F238E27FC236}">
                <a16:creationId xmlns:a16="http://schemas.microsoft.com/office/drawing/2014/main" id="{891B5ED0-05B5-4B96-9DA4-4DBB5C559900}"/>
              </a:ext>
            </a:extLst>
          </p:cNvPr>
          <p:cNvGrpSpPr/>
          <p:nvPr/>
        </p:nvGrpSpPr>
        <p:grpSpPr>
          <a:xfrm>
            <a:off x="6290753" y="1548803"/>
            <a:ext cx="4771657" cy="3850462"/>
            <a:chOff x="6293227" y="1548803"/>
            <a:chExt cx="5365372" cy="4329556"/>
          </a:xfrm>
        </p:grpSpPr>
        <p:sp>
          <p:nvSpPr>
            <p:cNvPr id="4" name="Freeform: Shape 3">
              <a:extLst>
                <a:ext uri="{FF2B5EF4-FFF2-40B4-BE49-F238E27FC236}">
                  <a16:creationId xmlns:a16="http://schemas.microsoft.com/office/drawing/2014/main" id="{9274FCD8-0673-4406-AFDE-73E0155D1F31}"/>
                </a:ext>
              </a:extLst>
            </p:cNvPr>
            <p:cNvSpPr/>
            <p:nvPr/>
          </p:nvSpPr>
          <p:spPr bwMode="auto">
            <a:xfrm>
              <a:off x="9093580" y="2406602"/>
              <a:ext cx="2550211" cy="707626"/>
            </a:xfrm>
            <a:custGeom>
              <a:avLst/>
              <a:gdLst>
                <a:gd name="connsiteX0" fmla="*/ 22975 w 2550211"/>
                <a:gd name="connsiteY0" fmla="*/ 0 h 707626"/>
                <a:gd name="connsiteX1" fmla="*/ 0 w 2550211"/>
                <a:gd name="connsiteY1" fmla="*/ 661676 h 707626"/>
                <a:gd name="connsiteX2" fmla="*/ 2550211 w 2550211"/>
                <a:gd name="connsiteY2" fmla="*/ 707626 h 707626"/>
                <a:gd name="connsiteX3" fmla="*/ 2550211 w 2550211"/>
                <a:gd name="connsiteY3" fmla="*/ 36760 h 707626"/>
                <a:gd name="connsiteX4" fmla="*/ 22975 w 2550211"/>
                <a:gd name="connsiteY4" fmla="*/ 0 h 70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211" h="707626">
                  <a:moveTo>
                    <a:pt x="22975" y="0"/>
                  </a:moveTo>
                  <a:lnTo>
                    <a:pt x="0" y="661676"/>
                  </a:lnTo>
                  <a:lnTo>
                    <a:pt x="2550211" y="707626"/>
                  </a:lnTo>
                  <a:lnTo>
                    <a:pt x="2550211" y="36760"/>
                  </a:lnTo>
                  <a:lnTo>
                    <a:pt x="22975" y="0"/>
                  </a:lnTo>
                  <a:close/>
                </a:path>
              </a:pathLst>
            </a:custGeom>
            <a:pattFill prst="wdUpDiag">
              <a:fgClr>
                <a:schemeClr val="bg1">
                  <a:lumMod val="85000"/>
                </a:schemeClr>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grpSp>
          <p:nvGrpSpPr>
            <p:cNvPr id="5" name="Group 4">
              <a:extLst>
                <a:ext uri="{FF2B5EF4-FFF2-40B4-BE49-F238E27FC236}">
                  <a16:creationId xmlns:a16="http://schemas.microsoft.com/office/drawing/2014/main" id="{8B5402F0-E06C-4966-9E23-887B23DF82AF}"/>
                </a:ext>
              </a:extLst>
            </p:cNvPr>
            <p:cNvGrpSpPr/>
            <p:nvPr/>
          </p:nvGrpSpPr>
          <p:grpSpPr>
            <a:xfrm flipV="1">
              <a:off x="6295241" y="1548803"/>
              <a:ext cx="5363358" cy="4329556"/>
              <a:chOff x="5904543" y="1205345"/>
              <a:chExt cx="5363358" cy="4329556"/>
            </a:xfrm>
          </p:grpSpPr>
          <p:sp>
            <p:nvSpPr>
              <p:cNvPr id="6" name="Rectangle 5">
                <a:extLst>
                  <a:ext uri="{FF2B5EF4-FFF2-40B4-BE49-F238E27FC236}">
                    <a16:creationId xmlns:a16="http://schemas.microsoft.com/office/drawing/2014/main" id="{66F71BDF-1916-4AA1-9AE0-E9858C66CEC5}"/>
                  </a:ext>
                </a:extLst>
              </p:cNvPr>
              <p:cNvSpPr/>
              <p:nvPr/>
            </p:nvSpPr>
            <p:spPr bwMode="auto">
              <a:xfrm>
                <a:off x="5904543" y="1209859"/>
                <a:ext cx="5362906" cy="432504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7" name="Freeform: Shape 6">
                <a:extLst>
                  <a:ext uri="{FF2B5EF4-FFF2-40B4-BE49-F238E27FC236}">
                    <a16:creationId xmlns:a16="http://schemas.microsoft.com/office/drawing/2014/main" id="{AA347BC4-2047-4E9F-AFBF-21C5FDFF7336}"/>
                  </a:ext>
                </a:extLst>
              </p:cNvPr>
              <p:cNvSpPr/>
              <p:nvPr/>
            </p:nvSpPr>
            <p:spPr bwMode="auto">
              <a:xfrm>
                <a:off x="5910350" y="1205345"/>
                <a:ext cx="2123902" cy="1221971"/>
              </a:xfrm>
              <a:custGeom>
                <a:avLst/>
                <a:gdLst>
                  <a:gd name="connsiteX0" fmla="*/ 0 w 2123902"/>
                  <a:gd name="connsiteY0" fmla="*/ 465513 h 1221971"/>
                  <a:gd name="connsiteX1" fmla="*/ 2082338 w 2123902"/>
                  <a:gd name="connsiteY1" fmla="*/ 1221971 h 1221971"/>
                  <a:gd name="connsiteX2" fmla="*/ 2123902 w 2123902"/>
                  <a:gd name="connsiteY2" fmla="*/ 0 h 1221971"/>
                </a:gdLst>
                <a:ahLst/>
                <a:cxnLst>
                  <a:cxn ang="0">
                    <a:pos x="connsiteX0" y="connsiteY0"/>
                  </a:cxn>
                  <a:cxn ang="0">
                    <a:pos x="connsiteX1" y="connsiteY1"/>
                  </a:cxn>
                  <a:cxn ang="0">
                    <a:pos x="connsiteX2" y="connsiteY2"/>
                  </a:cxn>
                </a:cxnLst>
                <a:rect l="l" t="t" r="r" b="b"/>
                <a:pathLst>
                  <a:path w="2123902" h="1221971">
                    <a:moveTo>
                      <a:pt x="0" y="465513"/>
                    </a:moveTo>
                    <a:lnTo>
                      <a:pt x="2082338" y="1221971"/>
                    </a:lnTo>
                    <a:lnTo>
                      <a:pt x="2123902" y="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8" name="Freeform: Shape 7">
                <a:extLst>
                  <a:ext uri="{FF2B5EF4-FFF2-40B4-BE49-F238E27FC236}">
                    <a16:creationId xmlns:a16="http://schemas.microsoft.com/office/drawing/2014/main" id="{F927F30B-9732-43E7-A2CF-61460546CD58}"/>
                  </a:ext>
                </a:extLst>
              </p:cNvPr>
              <p:cNvSpPr/>
              <p:nvPr/>
            </p:nvSpPr>
            <p:spPr bwMode="auto">
              <a:xfrm>
                <a:off x="5910351" y="2310938"/>
                <a:ext cx="2123901" cy="3221182"/>
              </a:xfrm>
              <a:custGeom>
                <a:avLst/>
                <a:gdLst>
                  <a:gd name="connsiteX0" fmla="*/ 0 w 2123901"/>
                  <a:gd name="connsiteY0" fmla="*/ 0 h 3221182"/>
                  <a:gd name="connsiteX1" fmla="*/ 1658389 w 2123901"/>
                  <a:gd name="connsiteY1" fmla="*/ 627611 h 3221182"/>
                  <a:gd name="connsiteX2" fmla="*/ 1911927 w 2123901"/>
                  <a:gd name="connsiteY2" fmla="*/ 827117 h 3221182"/>
                  <a:gd name="connsiteX3" fmla="*/ 2044930 w 2123901"/>
                  <a:gd name="connsiteY3" fmla="*/ 1101437 h 3221182"/>
                  <a:gd name="connsiteX4" fmla="*/ 2098963 w 2123901"/>
                  <a:gd name="connsiteY4" fmla="*/ 1849582 h 3221182"/>
                  <a:gd name="connsiteX5" fmla="*/ 2123901 w 2123901"/>
                  <a:gd name="connsiteY5" fmla="*/ 3221182 h 32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3901" h="3221182">
                    <a:moveTo>
                      <a:pt x="0" y="0"/>
                    </a:moveTo>
                    <a:lnTo>
                      <a:pt x="1658389" y="627611"/>
                    </a:lnTo>
                    <a:lnTo>
                      <a:pt x="1911927" y="827117"/>
                    </a:lnTo>
                    <a:lnTo>
                      <a:pt x="2044930" y="1101437"/>
                    </a:lnTo>
                    <a:lnTo>
                      <a:pt x="2098963" y="1849582"/>
                    </a:lnTo>
                    <a:lnTo>
                      <a:pt x="2123901" y="3221182"/>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9" name="Freeform: Shape 8">
                <a:extLst>
                  <a:ext uri="{FF2B5EF4-FFF2-40B4-BE49-F238E27FC236}">
                    <a16:creationId xmlns:a16="http://schemas.microsoft.com/office/drawing/2014/main" id="{3F7F255F-7D30-43BF-BB08-164F11CDE6B4}"/>
                  </a:ext>
                </a:extLst>
              </p:cNvPr>
              <p:cNvSpPr/>
              <p:nvPr/>
            </p:nvSpPr>
            <p:spPr bwMode="auto">
              <a:xfrm>
                <a:off x="8649392" y="1209502"/>
                <a:ext cx="2618509" cy="2788920"/>
              </a:xfrm>
              <a:custGeom>
                <a:avLst/>
                <a:gdLst>
                  <a:gd name="connsiteX0" fmla="*/ 12469 w 2618509"/>
                  <a:gd name="connsiteY0" fmla="*/ 0 h 2788920"/>
                  <a:gd name="connsiteX1" fmla="*/ 41564 w 2618509"/>
                  <a:gd name="connsiteY1" fmla="*/ 1970116 h 2788920"/>
                  <a:gd name="connsiteX2" fmla="*/ 0 w 2618509"/>
                  <a:gd name="connsiteY2" fmla="*/ 2543694 h 2788920"/>
                  <a:gd name="connsiteX3" fmla="*/ 41564 w 2618509"/>
                  <a:gd name="connsiteY3" fmla="*/ 2788920 h 2788920"/>
                  <a:gd name="connsiteX4" fmla="*/ 2618509 w 2618509"/>
                  <a:gd name="connsiteY4" fmla="*/ 2743200 h 2788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8509" h="2788920">
                    <a:moveTo>
                      <a:pt x="12469" y="0"/>
                    </a:moveTo>
                    <a:lnTo>
                      <a:pt x="41564" y="1970116"/>
                    </a:lnTo>
                    <a:lnTo>
                      <a:pt x="0" y="2543694"/>
                    </a:lnTo>
                    <a:lnTo>
                      <a:pt x="41564" y="2788920"/>
                    </a:lnTo>
                    <a:lnTo>
                      <a:pt x="2618509" y="274320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0" name="Freeform: Shape 9">
                <a:extLst>
                  <a:ext uri="{FF2B5EF4-FFF2-40B4-BE49-F238E27FC236}">
                    <a16:creationId xmlns:a16="http://schemas.microsoft.com/office/drawing/2014/main" id="{6189850A-5BB9-4330-AAE5-91C5F5521222}"/>
                  </a:ext>
                </a:extLst>
              </p:cNvPr>
              <p:cNvSpPr/>
              <p:nvPr/>
            </p:nvSpPr>
            <p:spPr bwMode="auto">
              <a:xfrm>
                <a:off x="8690956" y="3998422"/>
                <a:ext cx="2572789" cy="698269"/>
              </a:xfrm>
              <a:custGeom>
                <a:avLst/>
                <a:gdLst>
                  <a:gd name="connsiteX0" fmla="*/ 0 w 2572789"/>
                  <a:gd name="connsiteY0" fmla="*/ 0 h 698269"/>
                  <a:gd name="connsiteX1" fmla="*/ 24939 w 2572789"/>
                  <a:gd name="connsiteY1" fmla="*/ 698269 h 698269"/>
                  <a:gd name="connsiteX2" fmla="*/ 2572789 w 2572789"/>
                  <a:gd name="connsiteY2" fmla="*/ 652549 h 698269"/>
                </a:gdLst>
                <a:ahLst/>
                <a:cxnLst>
                  <a:cxn ang="0">
                    <a:pos x="connsiteX0" y="connsiteY0"/>
                  </a:cxn>
                  <a:cxn ang="0">
                    <a:pos x="connsiteX1" y="connsiteY1"/>
                  </a:cxn>
                  <a:cxn ang="0">
                    <a:pos x="connsiteX2" y="connsiteY2"/>
                  </a:cxn>
                </a:cxnLst>
                <a:rect l="l" t="t" r="r" b="b"/>
                <a:pathLst>
                  <a:path w="2572789" h="698269">
                    <a:moveTo>
                      <a:pt x="0" y="0"/>
                    </a:moveTo>
                    <a:lnTo>
                      <a:pt x="24939" y="698269"/>
                    </a:lnTo>
                    <a:lnTo>
                      <a:pt x="2572789" y="652549"/>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grpSp>
        <p:cxnSp>
          <p:nvCxnSpPr>
            <p:cNvPr id="11" name="Straight Connector 10">
              <a:extLst>
                <a:ext uri="{FF2B5EF4-FFF2-40B4-BE49-F238E27FC236}">
                  <a16:creationId xmlns:a16="http://schemas.microsoft.com/office/drawing/2014/main" id="{7EF21A96-CE74-4756-9331-8723C73B1580}"/>
                </a:ext>
              </a:extLst>
            </p:cNvPr>
            <p:cNvCxnSpPr/>
            <p:nvPr/>
          </p:nvCxnSpPr>
          <p:spPr bwMode="auto">
            <a:xfrm>
              <a:off x="6295241" y="3294476"/>
              <a:ext cx="3002544" cy="2579369"/>
            </a:xfrm>
            <a:prstGeom prst="line">
              <a:avLst/>
            </a:prstGeom>
            <a:solidFill>
              <a:schemeClr val="accent1"/>
            </a:solidFill>
            <a:ln w="28575" cap="flat" cmpd="sng" algn="ctr">
              <a:solidFill>
                <a:srgbClr val="FF0000"/>
              </a:solidFill>
              <a:prstDash val="dash"/>
              <a:round/>
              <a:headEnd type="none" w="med" len="med"/>
              <a:tailEnd type="none" w="med" len="med"/>
            </a:ln>
            <a:effectLst/>
          </p:spPr>
        </p:cxnSp>
        <p:sp>
          <p:nvSpPr>
            <p:cNvPr id="12" name="Freeform: Shape 11">
              <a:extLst>
                <a:ext uri="{FF2B5EF4-FFF2-40B4-BE49-F238E27FC236}">
                  <a16:creationId xmlns:a16="http://schemas.microsoft.com/office/drawing/2014/main" id="{CEA905DA-42D7-4FCF-B581-A40460989AEB}"/>
                </a:ext>
              </a:extLst>
            </p:cNvPr>
            <p:cNvSpPr/>
            <p:nvPr/>
          </p:nvSpPr>
          <p:spPr bwMode="auto">
            <a:xfrm>
              <a:off x="8387542" y="1557116"/>
              <a:ext cx="3258589" cy="2327564"/>
            </a:xfrm>
            <a:custGeom>
              <a:avLst/>
              <a:gdLst>
                <a:gd name="connsiteX0" fmla="*/ 0 w 3258589"/>
                <a:gd name="connsiteY0" fmla="*/ 1737360 h 2327564"/>
                <a:gd name="connsiteX1" fmla="*/ 677487 w 3258589"/>
                <a:gd name="connsiteY1" fmla="*/ 2327564 h 2327564"/>
                <a:gd name="connsiteX2" fmla="*/ 635923 w 3258589"/>
                <a:gd name="connsiteY2" fmla="*/ 1787237 h 2327564"/>
                <a:gd name="connsiteX3" fmla="*/ 677487 w 3258589"/>
                <a:gd name="connsiteY3" fmla="*/ 1517073 h 2327564"/>
                <a:gd name="connsiteX4" fmla="*/ 706581 w 3258589"/>
                <a:gd name="connsiteY4" fmla="*/ 810491 h 2327564"/>
                <a:gd name="connsiteX5" fmla="*/ 3258589 w 3258589"/>
                <a:gd name="connsiteY5" fmla="*/ 856211 h 2327564"/>
                <a:gd name="connsiteX6" fmla="*/ 3258589 w 3258589"/>
                <a:gd name="connsiteY6" fmla="*/ 0 h 2327564"/>
                <a:gd name="connsiteX7" fmla="*/ 45720 w 3258589"/>
                <a:gd name="connsiteY7" fmla="*/ 0 h 2327564"/>
                <a:gd name="connsiteX8" fmla="*/ 24938 w 3258589"/>
                <a:gd name="connsiteY8" fmla="*/ 1413164 h 2327564"/>
                <a:gd name="connsiteX9" fmla="*/ 0 w 3258589"/>
                <a:gd name="connsiteY9" fmla="*/ 1737360 h 232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8589" h="2327564">
                  <a:moveTo>
                    <a:pt x="0" y="1737360"/>
                  </a:moveTo>
                  <a:lnTo>
                    <a:pt x="677487" y="2327564"/>
                  </a:lnTo>
                  <a:lnTo>
                    <a:pt x="635923" y="1787237"/>
                  </a:lnTo>
                  <a:lnTo>
                    <a:pt x="677487" y="1517073"/>
                  </a:lnTo>
                  <a:lnTo>
                    <a:pt x="706581" y="810491"/>
                  </a:lnTo>
                  <a:lnTo>
                    <a:pt x="3258589" y="856211"/>
                  </a:lnTo>
                  <a:lnTo>
                    <a:pt x="3258589" y="0"/>
                  </a:lnTo>
                  <a:lnTo>
                    <a:pt x="45720" y="0"/>
                  </a:lnTo>
                  <a:lnTo>
                    <a:pt x="24938" y="1413164"/>
                  </a:lnTo>
                  <a:lnTo>
                    <a:pt x="0" y="1737360"/>
                  </a:lnTo>
                  <a:close/>
                </a:path>
              </a:pathLst>
            </a:custGeom>
            <a:pattFill prst="lgConfetti">
              <a:fgClr>
                <a:schemeClr val="tx1">
                  <a:lumMod val="75000"/>
                  <a:lumOff val="25000"/>
                </a:schemeClr>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3" name="TextBox 12">
              <a:extLst>
                <a:ext uri="{FF2B5EF4-FFF2-40B4-BE49-F238E27FC236}">
                  <a16:creationId xmlns:a16="http://schemas.microsoft.com/office/drawing/2014/main" id="{1F02EBFA-A087-463C-A133-06C344EE628C}"/>
                </a:ext>
              </a:extLst>
            </p:cNvPr>
            <p:cNvSpPr txBox="1"/>
            <p:nvPr/>
          </p:nvSpPr>
          <p:spPr>
            <a:xfrm>
              <a:off x="9654282" y="2501022"/>
              <a:ext cx="1390124" cy="461665"/>
            </a:xfrm>
            <a:prstGeom prst="rect">
              <a:avLst/>
            </a:prstGeom>
            <a:noFill/>
          </p:spPr>
          <p:txBody>
            <a:bodyPr wrap="none" rtlCol="0">
              <a:spAutoFit/>
            </a:bodyPr>
            <a:lstStyle/>
            <a:p>
              <a:r>
                <a:rPr lang="en-GB" sz="2400" dirty="0">
                  <a:solidFill>
                    <a:srgbClr val="0088CE"/>
                  </a:solidFill>
                  <a:latin typeface="Proxima Nova Rg" panose="02000506030000020004" pitchFamily="2" charset="0"/>
                </a:rPr>
                <a:t>Longwall</a:t>
              </a:r>
            </a:p>
          </p:txBody>
        </p:sp>
        <p:sp>
          <p:nvSpPr>
            <p:cNvPr id="15" name="TextBox 14">
              <a:extLst>
                <a:ext uri="{FF2B5EF4-FFF2-40B4-BE49-F238E27FC236}">
                  <a16:creationId xmlns:a16="http://schemas.microsoft.com/office/drawing/2014/main" id="{607D4113-8FB4-49B1-A7F1-C5B2E9B71899}"/>
                </a:ext>
              </a:extLst>
            </p:cNvPr>
            <p:cNvSpPr txBox="1"/>
            <p:nvPr/>
          </p:nvSpPr>
          <p:spPr>
            <a:xfrm rot="2414397">
              <a:off x="6293227" y="3429842"/>
              <a:ext cx="1350401" cy="449894"/>
            </a:xfrm>
            <a:prstGeom prst="rect">
              <a:avLst/>
            </a:prstGeom>
            <a:noFill/>
          </p:spPr>
          <p:txBody>
            <a:bodyPr wrap="none" rtlCol="0">
              <a:spAutoFit/>
            </a:bodyPr>
            <a:lstStyle/>
            <a:p>
              <a:r>
                <a:rPr lang="en-GB" sz="2000" dirty="0">
                  <a:solidFill>
                    <a:srgbClr val="FF0000"/>
                  </a:solidFill>
                  <a:latin typeface="Proxima Nova Rg" panose="02000506030000020004" pitchFamily="2" charset="0"/>
                </a:rPr>
                <a:t>Fault line</a:t>
              </a:r>
            </a:p>
          </p:txBody>
        </p:sp>
        <p:sp>
          <p:nvSpPr>
            <p:cNvPr id="16" name="TextBox 15">
              <a:extLst>
                <a:ext uri="{FF2B5EF4-FFF2-40B4-BE49-F238E27FC236}">
                  <a16:creationId xmlns:a16="http://schemas.microsoft.com/office/drawing/2014/main" id="{BB44E7AF-029D-489C-9338-971D75ADBD70}"/>
                </a:ext>
              </a:extLst>
            </p:cNvPr>
            <p:cNvSpPr txBox="1"/>
            <p:nvPr/>
          </p:nvSpPr>
          <p:spPr>
            <a:xfrm rot="20335238">
              <a:off x="6346216" y="4642163"/>
              <a:ext cx="1255472" cy="338554"/>
            </a:xfrm>
            <a:prstGeom prst="rect">
              <a:avLst/>
            </a:prstGeom>
            <a:noFill/>
          </p:spPr>
          <p:txBody>
            <a:bodyPr wrap="none" rtlCol="0">
              <a:spAutoFit/>
            </a:bodyPr>
            <a:lstStyle/>
            <a:p>
              <a:r>
                <a:rPr lang="en-GB" sz="1600" dirty="0">
                  <a:solidFill>
                    <a:schemeClr val="tx1">
                      <a:lumMod val="75000"/>
                      <a:lumOff val="25000"/>
                    </a:schemeClr>
                  </a:solidFill>
                  <a:latin typeface="Proxima Nova Rg" panose="02000506030000020004" pitchFamily="2" charset="0"/>
                </a:rPr>
                <a:t>Cut through</a:t>
              </a:r>
            </a:p>
          </p:txBody>
        </p:sp>
        <p:sp>
          <p:nvSpPr>
            <p:cNvPr id="18" name="TextBox 17">
              <a:extLst>
                <a:ext uri="{FF2B5EF4-FFF2-40B4-BE49-F238E27FC236}">
                  <a16:creationId xmlns:a16="http://schemas.microsoft.com/office/drawing/2014/main" id="{260CB139-2837-4B71-8DF2-ABE558D3A894}"/>
                </a:ext>
              </a:extLst>
            </p:cNvPr>
            <p:cNvSpPr txBox="1"/>
            <p:nvPr/>
          </p:nvSpPr>
          <p:spPr>
            <a:xfrm>
              <a:off x="9645035" y="3977158"/>
              <a:ext cx="1417376" cy="707886"/>
            </a:xfrm>
            <a:prstGeom prst="rect">
              <a:avLst/>
            </a:prstGeom>
            <a:noFill/>
          </p:spPr>
          <p:txBody>
            <a:bodyPr wrap="none" rtlCol="0">
              <a:spAutoFit/>
            </a:bodyPr>
            <a:lstStyle/>
            <a:p>
              <a:pPr algn="ctr"/>
              <a:r>
                <a:rPr lang="en-GB" sz="2000" dirty="0">
                  <a:solidFill>
                    <a:srgbClr val="FF0000"/>
                  </a:solidFill>
                  <a:latin typeface="Proxima Nova Rg" panose="02000506030000020004" pitchFamily="2" charset="0"/>
                </a:rPr>
                <a:t>Unplanned</a:t>
              </a:r>
            </a:p>
            <a:p>
              <a:pPr algn="ctr"/>
              <a:r>
                <a:rPr lang="en-GB" sz="2000" dirty="0">
                  <a:solidFill>
                    <a:srgbClr val="FF0000"/>
                  </a:solidFill>
                  <a:latin typeface="Proxima Nova Rg" panose="02000506030000020004" pitchFamily="2" charset="0"/>
                </a:rPr>
                <a:t>roof fall</a:t>
              </a:r>
            </a:p>
          </p:txBody>
        </p:sp>
        <p:pic>
          <p:nvPicPr>
            <p:cNvPr id="19" name="Picture 18">
              <a:extLst>
                <a:ext uri="{FF2B5EF4-FFF2-40B4-BE49-F238E27FC236}">
                  <a16:creationId xmlns:a16="http://schemas.microsoft.com/office/drawing/2014/main" id="{E3EC2072-D6D7-49CD-9BD8-C9F257B35DD4}"/>
                </a:ext>
              </a:extLst>
            </p:cNvPr>
            <p:cNvPicPr>
              <a:picLocks noChangeAspect="1"/>
            </p:cNvPicPr>
            <p:nvPr/>
          </p:nvPicPr>
          <p:blipFill>
            <a:blip r:embed="rId3"/>
            <a:stretch>
              <a:fillRect/>
            </a:stretch>
          </p:blipFill>
          <p:spPr>
            <a:xfrm rot="20155863" flipH="1">
              <a:off x="9372905" y="3261216"/>
              <a:ext cx="544260" cy="930945"/>
            </a:xfrm>
            <a:prstGeom prst="rect">
              <a:avLst/>
            </a:prstGeom>
          </p:spPr>
        </p:pic>
        <p:pic>
          <p:nvPicPr>
            <p:cNvPr id="20" name="Picture 19">
              <a:extLst>
                <a:ext uri="{FF2B5EF4-FFF2-40B4-BE49-F238E27FC236}">
                  <a16:creationId xmlns:a16="http://schemas.microsoft.com/office/drawing/2014/main" id="{804F5269-E5EB-41A6-9F84-3CD4F10BA5C7}"/>
                </a:ext>
              </a:extLst>
            </p:cNvPr>
            <p:cNvPicPr>
              <a:picLocks noChangeAspect="1"/>
            </p:cNvPicPr>
            <p:nvPr/>
          </p:nvPicPr>
          <p:blipFill>
            <a:blip r:embed="rId4"/>
            <a:stretch>
              <a:fillRect/>
            </a:stretch>
          </p:blipFill>
          <p:spPr>
            <a:xfrm rot="19841993">
              <a:off x="8084373" y="2443929"/>
              <a:ext cx="1290629" cy="1413389"/>
            </a:xfrm>
            <a:prstGeom prst="rect">
              <a:avLst/>
            </a:prstGeom>
          </p:spPr>
        </p:pic>
      </p:grpSp>
      <p:sp>
        <p:nvSpPr>
          <p:cNvPr id="14" name="Rectangle 13">
            <a:extLst>
              <a:ext uri="{FF2B5EF4-FFF2-40B4-BE49-F238E27FC236}">
                <a16:creationId xmlns:a16="http://schemas.microsoft.com/office/drawing/2014/main" id="{A4B2D397-A97A-7A8F-E0D9-B11565ED3AB1}"/>
              </a:ext>
            </a:extLst>
          </p:cNvPr>
          <p:cNvSpPr/>
          <p:nvPr/>
        </p:nvSpPr>
        <p:spPr>
          <a:xfrm>
            <a:off x="8210746" y="273377"/>
            <a:ext cx="1941922" cy="386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48899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7426811-8597-4AE0-8A38-750DD36B01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4080"/>
          <a:stretch/>
        </p:blipFill>
        <p:spPr>
          <a:xfrm>
            <a:off x="1150299" y="2477274"/>
            <a:ext cx="7408260" cy="2919597"/>
          </a:xfrm>
          <a:prstGeom prst="rect">
            <a:avLst/>
          </a:prstGeom>
        </p:spPr>
      </p:pic>
      <p:sp>
        <p:nvSpPr>
          <p:cNvPr id="3" name="Text Placeholder 2">
            <a:extLst>
              <a:ext uri="{FF2B5EF4-FFF2-40B4-BE49-F238E27FC236}">
                <a16:creationId xmlns:a16="http://schemas.microsoft.com/office/drawing/2014/main" id="{F8F1FBFA-59AF-4621-B07C-54A9A8A15654}"/>
              </a:ext>
            </a:extLst>
          </p:cNvPr>
          <p:cNvSpPr>
            <a:spLocks noGrp="1"/>
          </p:cNvSpPr>
          <p:nvPr>
            <p:ph type="body" sz="quarter" idx="13"/>
          </p:nvPr>
        </p:nvSpPr>
        <p:spPr/>
        <p:txBody>
          <a:bodyPr/>
          <a:lstStyle/>
          <a:p>
            <a:r>
              <a:rPr lang="en-GB" dirty="0"/>
              <a:t>PREDICTING ROOF COLLAPSE</a:t>
            </a:r>
          </a:p>
        </p:txBody>
      </p:sp>
      <p:grpSp>
        <p:nvGrpSpPr>
          <p:cNvPr id="5" name="Group 4">
            <a:extLst>
              <a:ext uri="{FF2B5EF4-FFF2-40B4-BE49-F238E27FC236}">
                <a16:creationId xmlns:a16="http://schemas.microsoft.com/office/drawing/2014/main" id="{DE5A321B-044D-4EFC-8E75-88BF60B763E5}"/>
              </a:ext>
            </a:extLst>
          </p:cNvPr>
          <p:cNvGrpSpPr/>
          <p:nvPr/>
        </p:nvGrpSpPr>
        <p:grpSpPr>
          <a:xfrm>
            <a:off x="1150299" y="1928725"/>
            <a:ext cx="9516147" cy="3469756"/>
            <a:chOff x="842509" y="1250462"/>
            <a:chExt cx="9848940" cy="3753219"/>
          </a:xfrm>
        </p:grpSpPr>
        <p:cxnSp>
          <p:nvCxnSpPr>
            <p:cNvPr id="6" name="Straight Arrow Connector 5">
              <a:extLst>
                <a:ext uri="{FF2B5EF4-FFF2-40B4-BE49-F238E27FC236}">
                  <a16:creationId xmlns:a16="http://schemas.microsoft.com/office/drawing/2014/main" id="{5C0BF7C3-263C-45B7-A349-25413C220680}"/>
                </a:ext>
              </a:extLst>
            </p:cNvPr>
            <p:cNvCxnSpPr>
              <a:cxnSpLocks/>
            </p:cNvCxnSpPr>
            <p:nvPr/>
          </p:nvCxnSpPr>
          <p:spPr bwMode="auto">
            <a:xfrm flipV="1">
              <a:off x="842509" y="1250462"/>
              <a:ext cx="0" cy="3753219"/>
            </a:xfrm>
            <a:prstGeom prst="straightConnector1">
              <a:avLst/>
            </a:prstGeom>
            <a:solidFill>
              <a:schemeClr val="accent1"/>
            </a:solidFill>
            <a:ln w="31750" cap="rnd" cmpd="sng" algn="ctr">
              <a:solidFill>
                <a:schemeClr val="tx1">
                  <a:lumMod val="75000"/>
                  <a:lumOff val="25000"/>
                </a:schemeClr>
              </a:solidFill>
              <a:prstDash val="solid"/>
              <a:round/>
              <a:headEnd type="none" w="med" len="med"/>
              <a:tailEnd type="none"/>
            </a:ln>
            <a:effectLst/>
          </p:spPr>
        </p:cxnSp>
        <p:cxnSp>
          <p:nvCxnSpPr>
            <p:cNvPr id="7" name="Straight Arrow Connector 6">
              <a:extLst>
                <a:ext uri="{FF2B5EF4-FFF2-40B4-BE49-F238E27FC236}">
                  <a16:creationId xmlns:a16="http://schemas.microsoft.com/office/drawing/2014/main" id="{671E2894-3586-4399-9382-A45EFF498EF3}"/>
                </a:ext>
              </a:extLst>
            </p:cNvPr>
            <p:cNvCxnSpPr>
              <a:cxnSpLocks/>
            </p:cNvCxnSpPr>
            <p:nvPr/>
          </p:nvCxnSpPr>
          <p:spPr bwMode="auto">
            <a:xfrm>
              <a:off x="842509" y="5003680"/>
              <a:ext cx="9848940" cy="1"/>
            </a:xfrm>
            <a:prstGeom prst="straightConnector1">
              <a:avLst/>
            </a:prstGeom>
            <a:solidFill>
              <a:schemeClr val="accent1"/>
            </a:solidFill>
            <a:ln w="31750" cap="rnd" cmpd="sng" algn="ctr">
              <a:solidFill>
                <a:schemeClr val="tx1">
                  <a:lumMod val="75000"/>
                  <a:lumOff val="25000"/>
                </a:schemeClr>
              </a:solidFill>
              <a:prstDash val="solid"/>
              <a:round/>
              <a:headEnd type="none" w="med" len="med"/>
              <a:tailEnd type="triangle"/>
            </a:ln>
            <a:effectLst/>
          </p:spPr>
        </p:cxnSp>
      </p:grpSp>
      <p:sp>
        <p:nvSpPr>
          <p:cNvPr id="8" name="TextBox 7">
            <a:extLst>
              <a:ext uri="{FF2B5EF4-FFF2-40B4-BE49-F238E27FC236}">
                <a16:creationId xmlns:a16="http://schemas.microsoft.com/office/drawing/2014/main" id="{2BC50A26-E4A8-4AA8-AFBB-76041DDB794B}"/>
              </a:ext>
            </a:extLst>
          </p:cNvPr>
          <p:cNvSpPr txBox="1"/>
          <p:nvPr/>
        </p:nvSpPr>
        <p:spPr>
          <a:xfrm rot="16200000">
            <a:off x="-864626" y="3450390"/>
            <a:ext cx="3526843" cy="369332"/>
          </a:xfrm>
          <a:prstGeom prst="rect">
            <a:avLst/>
          </a:prstGeom>
          <a:noFill/>
        </p:spPr>
        <p:txBody>
          <a:bodyPr wrap="square" rtlCol="0">
            <a:spAutoFit/>
          </a:bodyPr>
          <a:lstStyle/>
          <a:p>
            <a:pPr algn="ctr"/>
            <a:r>
              <a:rPr lang="en-GB" dirty="0">
                <a:solidFill>
                  <a:schemeClr val="tx1">
                    <a:lumMod val="75000"/>
                    <a:lumOff val="25000"/>
                  </a:schemeClr>
                </a:solidFill>
                <a:latin typeface="Proxima Nova Rg" panose="02000506030000020004" pitchFamily="2" charset="0"/>
              </a:rPr>
              <a:t>Displacement</a:t>
            </a:r>
          </a:p>
        </p:txBody>
      </p:sp>
      <p:grpSp>
        <p:nvGrpSpPr>
          <p:cNvPr id="9" name="Group 8">
            <a:extLst>
              <a:ext uri="{FF2B5EF4-FFF2-40B4-BE49-F238E27FC236}">
                <a16:creationId xmlns:a16="http://schemas.microsoft.com/office/drawing/2014/main" id="{97867086-E7ED-415E-9528-BBBB4159CF18}"/>
              </a:ext>
            </a:extLst>
          </p:cNvPr>
          <p:cNvGrpSpPr/>
          <p:nvPr/>
        </p:nvGrpSpPr>
        <p:grpSpPr>
          <a:xfrm>
            <a:off x="2393779" y="5398479"/>
            <a:ext cx="7019737" cy="85908"/>
            <a:chOff x="2090122" y="3515016"/>
            <a:chExt cx="2865217" cy="114715"/>
          </a:xfrm>
        </p:grpSpPr>
        <p:cxnSp>
          <p:nvCxnSpPr>
            <p:cNvPr id="10" name="Straight Connector 9">
              <a:extLst>
                <a:ext uri="{FF2B5EF4-FFF2-40B4-BE49-F238E27FC236}">
                  <a16:creationId xmlns:a16="http://schemas.microsoft.com/office/drawing/2014/main" id="{4A3F045B-977C-4B48-80DA-779A46A12050}"/>
                </a:ext>
              </a:extLst>
            </p:cNvPr>
            <p:cNvCxnSpPr/>
            <p:nvPr/>
          </p:nvCxnSpPr>
          <p:spPr bwMode="auto">
            <a:xfrm>
              <a:off x="2090122" y="3515016"/>
              <a:ext cx="0" cy="114715"/>
            </a:xfrm>
            <a:prstGeom prst="line">
              <a:avLst/>
            </a:prstGeom>
            <a:solidFill>
              <a:schemeClr val="accent1"/>
            </a:solidFill>
            <a:ln w="9525" cap="flat" cmpd="sng" algn="ctr">
              <a:solidFill>
                <a:srgbClr val="404040"/>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8B743811-0983-4BD8-A182-E8C3A706C3BA}"/>
                </a:ext>
              </a:extLst>
            </p:cNvPr>
            <p:cNvCxnSpPr/>
            <p:nvPr/>
          </p:nvCxnSpPr>
          <p:spPr bwMode="auto">
            <a:xfrm>
              <a:off x="2567658" y="3515016"/>
              <a:ext cx="0" cy="114715"/>
            </a:xfrm>
            <a:prstGeom prst="line">
              <a:avLst/>
            </a:prstGeom>
            <a:solidFill>
              <a:schemeClr val="accent1"/>
            </a:solidFill>
            <a:ln w="9525" cap="flat" cmpd="sng" algn="ctr">
              <a:solidFill>
                <a:srgbClr val="40404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BE879B12-457B-4DB7-A452-C6F663DB5477}"/>
                </a:ext>
              </a:extLst>
            </p:cNvPr>
            <p:cNvCxnSpPr/>
            <p:nvPr/>
          </p:nvCxnSpPr>
          <p:spPr bwMode="auto">
            <a:xfrm>
              <a:off x="3045194" y="3515016"/>
              <a:ext cx="0" cy="114715"/>
            </a:xfrm>
            <a:prstGeom prst="line">
              <a:avLst/>
            </a:prstGeom>
            <a:solidFill>
              <a:schemeClr val="accent1"/>
            </a:solidFill>
            <a:ln w="9525" cap="flat" cmpd="sng" algn="ctr">
              <a:solidFill>
                <a:srgbClr val="404040"/>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B880BFC8-7B58-4A72-88A5-DD474C83B3F8}"/>
                </a:ext>
              </a:extLst>
            </p:cNvPr>
            <p:cNvCxnSpPr/>
            <p:nvPr/>
          </p:nvCxnSpPr>
          <p:spPr bwMode="auto">
            <a:xfrm>
              <a:off x="3522730" y="3515016"/>
              <a:ext cx="0" cy="114715"/>
            </a:xfrm>
            <a:prstGeom prst="line">
              <a:avLst/>
            </a:prstGeom>
            <a:solidFill>
              <a:schemeClr val="accent1"/>
            </a:solidFill>
            <a:ln w="9525" cap="flat" cmpd="sng" algn="ctr">
              <a:solidFill>
                <a:srgbClr val="404040"/>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B8968921-2157-4103-BAE7-F177BF223B50}"/>
                </a:ext>
              </a:extLst>
            </p:cNvPr>
            <p:cNvCxnSpPr/>
            <p:nvPr/>
          </p:nvCxnSpPr>
          <p:spPr bwMode="auto">
            <a:xfrm>
              <a:off x="4000266" y="3515016"/>
              <a:ext cx="0" cy="114715"/>
            </a:xfrm>
            <a:prstGeom prst="line">
              <a:avLst/>
            </a:prstGeom>
            <a:solidFill>
              <a:schemeClr val="accent1"/>
            </a:solidFill>
            <a:ln w="9525" cap="flat" cmpd="sng" algn="ctr">
              <a:solidFill>
                <a:srgbClr val="404040"/>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056F918B-A3A1-4E73-B4D2-69E3CBCC0632}"/>
                </a:ext>
              </a:extLst>
            </p:cNvPr>
            <p:cNvCxnSpPr/>
            <p:nvPr/>
          </p:nvCxnSpPr>
          <p:spPr bwMode="auto">
            <a:xfrm>
              <a:off x="4477802" y="3515016"/>
              <a:ext cx="0" cy="114715"/>
            </a:xfrm>
            <a:prstGeom prst="line">
              <a:avLst/>
            </a:prstGeom>
            <a:solidFill>
              <a:schemeClr val="accent1"/>
            </a:solidFill>
            <a:ln w="9525" cap="flat" cmpd="sng" algn="ctr">
              <a:solidFill>
                <a:srgbClr val="404040"/>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023B727F-3273-4EB4-AF1B-1D13DABCB4E4}"/>
                </a:ext>
              </a:extLst>
            </p:cNvPr>
            <p:cNvCxnSpPr/>
            <p:nvPr/>
          </p:nvCxnSpPr>
          <p:spPr bwMode="auto">
            <a:xfrm>
              <a:off x="4955339" y="3515016"/>
              <a:ext cx="0" cy="114715"/>
            </a:xfrm>
            <a:prstGeom prst="line">
              <a:avLst/>
            </a:prstGeom>
            <a:solidFill>
              <a:schemeClr val="accent1"/>
            </a:solidFill>
            <a:ln w="9525" cap="flat" cmpd="sng" algn="ctr">
              <a:solidFill>
                <a:srgbClr val="404040"/>
              </a:solidFill>
              <a:prstDash val="solid"/>
              <a:round/>
              <a:headEnd type="none" w="med" len="med"/>
              <a:tailEnd type="none" w="med" len="med"/>
            </a:ln>
            <a:effectLst/>
          </p:spPr>
        </p:cxnSp>
      </p:grpSp>
      <p:sp>
        <p:nvSpPr>
          <p:cNvPr id="17" name="TextBox 16">
            <a:extLst>
              <a:ext uri="{FF2B5EF4-FFF2-40B4-BE49-F238E27FC236}">
                <a16:creationId xmlns:a16="http://schemas.microsoft.com/office/drawing/2014/main" id="{E9A31BD3-892D-4D2F-98B3-8ADA1D8C95A7}"/>
              </a:ext>
            </a:extLst>
          </p:cNvPr>
          <p:cNvSpPr txBox="1"/>
          <p:nvPr/>
        </p:nvSpPr>
        <p:spPr>
          <a:xfrm>
            <a:off x="1833872" y="5473647"/>
            <a:ext cx="1119814" cy="307777"/>
          </a:xfrm>
          <a:prstGeom prst="rect">
            <a:avLst/>
          </a:prstGeom>
          <a:noFill/>
        </p:spPr>
        <p:txBody>
          <a:bodyPr wrap="square" rtlCol="0">
            <a:spAutoFit/>
          </a:bodyPr>
          <a:lstStyle/>
          <a:p>
            <a:pPr algn="ctr"/>
            <a:r>
              <a:rPr lang="en-GB" sz="1400" dirty="0">
                <a:solidFill>
                  <a:schemeClr val="tx1">
                    <a:lumMod val="75000"/>
                    <a:lumOff val="25000"/>
                  </a:schemeClr>
                </a:solidFill>
                <a:latin typeface="Proxima Nova Rg" panose="02000506030000020004" pitchFamily="2" charset="0"/>
              </a:rPr>
              <a:t>06:00</a:t>
            </a:r>
          </a:p>
        </p:txBody>
      </p:sp>
      <p:sp>
        <p:nvSpPr>
          <p:cNvPr id="18" name="TextBox 17">
            <a:extLst>
              <a:ext uri="{FF2B5EF4-FFF2-40B4-BE49-F238E27FC236}">
                <a16:creationId xmlns:a16="http://schemas.microsoft.com/office/drawing/2014/main" id="{406C3DFB-F6BA-4A29-83DD-81AB548C2093}"/>
              </a:ext>
            </a:extLst>
          </p:cNvPr>
          <p:cNvSpPr txBox="1"/>
          <p:nvPr/>
        </p:nvSpPr>
        <p:spPr>
          <a:xfrm>
            <a:off x="3003825" y="5473647"/>
            <a:ext cx="1119814" cy="307777"/>
          </a:xfrm>
          <a:prstGeom prst="rect">
            <a:avLst/>
          </a:prstGeom>
          <a:noFill/>
        </p:spPr>
        <p:txBody>
          <a:bodyPr wrap="square" rtlCol="0">
            <a:spAutoFit/>
          </a:bodyPr>
          <a:lstStyle/>
          <a:p>
            <a:pPr algn="ctr"/>
            <a:r>
              <a:rPr lang="en-GB" sz="1400" dirty="0">
                <a:solidFill>
                  <a:schemeClr val="tx1">
                    <a:lumMod val="75000"/>
                    <a:lumOff val="25000"/>
                  </a:schemeClr>
                </a:solidFill>
                <a:latin typeface="Proxima Nova Rg" panose="02000506030000020004" pitchFamily="2" charset="0"/>
              </a:rPr>
              <a:t>12:00</a:t>
            </a:r>
          </a:p>
        </p:txBody>
      </p:sp>
      <p:sp>
        <p:nvSpPr>
          <p:cNvPr id="19" name="TextBox 18">
            <a:extLst>
              <a:ext uri="{FF2B5EF4-FFF2-40B4-BE49-F238E27FC236}">
                <a16:creationId xmlns:a16="http://schemas.microsoft.com/office/drawing/2014/main" id="{03E5E7DD-02DB-4F24-A6CF-7529D1F12B96}"/>
              </a:ext>
            </a:extLst>
          </p:cNvPr>
          <p:cNvSpPr txBox="1"/>
          <p:nvPr/>
        </p:nvSpPr>
        <p:spPr>
          <a:xfrm>
            <a:off x="4173778" y="5473647"/>
            <a:ext cx="1119814" cy="307777"/>
          </a:xfrm>
          <a:prstGeom prst="rect">
            <a:avLst/>
          </a:prstGeom>
          <a:noFill/>
        </p:spPr>
        <p:txBody>
          <a:bodyPr wrap="square" rtlCol="0">
            <a:spAutoFit/>
          </a:bodyPr>
          <a:lstStyle/>
          <a:p>
            <a:pPr algn="ctr"/>
            <a:r>
              <a:rPr lang="en-GB" sz="1400" dirty="0">
                <a:solidFill>
                  <a:schemeClr val="tx1">
                    <a:lumMod val="75000"/>
                    <a:lumOff val="25000"/>
                  </a:schemeClr>
                </a:solidFill>
                <a:latin typeface="Proxima Nova Rg" panose="02000506030000020004" pitchFamily="2" charset="0"/>
              </a:rPr>
              <a:t>18:00</a:t>
            </a:r>
          </a:p>
        </p:txBody>
      </p:sp>
      <p:sp>
        <p:nvSpPr>
          <p:cNvPr id="20" name="TextBox 19">
            <a:extLst>
              <a:ext uri="{FF2B5EF4-FFF2-40B4-BE49-F238E27FC236}">
                <a16:creationId xmlns:a16="http://schemas.microsoft.com/office/drawing/2014/main" id="{EB2C51D9-75CF-4A5C-9431-77493BDFDB66}"/>
              </a:ext>
            </a:extLst>
          </p:cNvPr>
          <p:cNvSpPr txBox="1"/>
          <p:nvPr/>
        </p:nvSpPr>
        <p:spPr>
          <a:xfrm>
            <a:off x="5343732" y="5473647"/>
            <a:ext cx="1119814" cy="307777"/>
          </a:xfrm>
          <a:prstGeom prst="rect">
            <a:avLst/>
          </a:prstGeom>
          <a:noFill/>
        </p:spPr>
        <p:txBody>
          <a:bodyPr wrap="square" rtlCol="0">
            <a:spAutoFit/>
          </a:bodyPr>
          <a:lstStyle/>
          <a:p>
            <a:pPr algn="ctr"/>
            <a:r>
              <a:rPr lang="en-GB" sz="1400" dirty="0">
                <a:solidFill>
                  <a:schemeClr val="tx1">
                    <a:lumMod val="75000"/>
                    <a:lumOff val="25000"/>
                  </a:schemeClr>
                </a:solidFill>
                <a:latin typeface="Proxima Nova Rg" panose="02000506030000020004" pitchFamily="2" charset="0"/>
              </a:rPr>
              <a:t>00:00</a:t>
            </a:r>
          </a:p>
        </p:txBody>
      </p:sp>
      <p:sp>
        <p:nvSpPr>
          <p:cNvPr id="21" name="TextBox 20">
            <a:extLst>
              <a:ext uri="{FF2B5EF4-FFF2-40B4-BE49-F238E27FC236}">
                <a16:creationId xmlns:a16="http://schemas.microsoft.com/office/drawing/2014/main" id="{97AF2BF2-CC9B-42F9-A56B-FCD86B31A145}"/>
              </a:ext>
            </a:extLst>
          </p:cNvPr>
          <p:cNvSpPr txBox="1"/>
          <p:nvPr/>
        </p:nvSpPr>
        <p:spPr>
          <a:xfrm>
            <a:off x="6503212" y="5473647"/>
            <a:ext cx="1119814" cy="307777"/>
          </a:xfrm>
          <a:prstGeom prst="rect">
            <a:avLst/>
          </a:prstGeom>
          <a:noFill/>
        </p:spPr>
        <p:txBody>
          <a:bodyPr wrap="square" rtlCol="0">
            <a:spAutoFit/>
          </a:bodyPr>
          <a:lstStyle/>
          <a:p>
            <a:pPr algn="ctr"/>
            <a:r>
              <a:rPr lang="en-GB" sz="1400" dirty="0">
                <a:solidFill>
                  <a:schemeClr val="tx1">
                    <a:lumMod val="75000"/>
                    <a:lumOff val="25000"/>
                  </a:schemeClr>
                </a:solidFill>
                <a:latin typeface="Proxima Nova Rg" panose="02000506030000020004" pitchFamily="2" charset="0"/>
              </a:rPr>
              <a:t>06:00</a:t>
            </a:r>
          </a:p>
        </p:txBody>
      </p:sp>
      <p:sp>
        <p:nvSpPr>
          <p:cNvPr id="22" name="TextBox 21">
            <a:extLst>
              <a:ext uri="{FF2B5EF4-FFF2-40B4-BE49-F238E27FC236}">
                <a16:creationId xmlns:a16="http://schemas.microsoft.com/office/drawing/2014/main" id="{B800BDE8-E266-4E76-AB6C-729EFB8FC5CD}"/>
              </a:ext>
            </a:extLst>
          </p:cNvPr>
          <p:cNvSpPr txBox="1"/>
          <p:nvPr/>
        </p:nvSpPr>
        <p:spPr>
          <a:xfrm>
            <a:off x="7685058" y="5473647"/>
            <a:ext cx="1119814" cy="307777"/>
          </a:xfrm>
          <a:prstGeom prst="rect">
            <a:avLst/>
          </a:prstGeom>
          <a:noFill/>
        </p:spPr>
        <p:txBody>
          <a:bodyPr wrap="square" rtlCol="0">
            <a:spAutoFit/>
          </a:bodyPr>
          <a:lstStyle/>
          <a:p>
            <a:pPr algn="ctr"/>
            <a:r>
              <a:rPr lang="en-GB" sz="1400" dirty="0">
                <a:solidFill>
                  <a:schemeClr val="tx1">
                    <a:lumMod val="75000"/>
                    <a:lumOff val="25000"/>
                  </a:schemeClr>
                </a:solidFill>
                <a:latin typeface="Proxima Nova Rg" panose="02000506030000020004" pitchFamily="2" charset="0"/>
              </a:rPr>
              <a:t>12:00</a:t>
            </a:r>
          </a:p>
        </p:txBody>
      </p:sp>
      <p:sp>
        <p:nvSpPr>
          <p:cNvPr id="23" name="TextBox 22">
            <a:extLst>
              <a:ext uri="{FF2B5EF4-FFF2-40B4-BE49-F238E27FC236}">
                <a16:creationId xmlns:a16="http://schemas.microsoft.com/office/drawing/2014/main" id="{985BCC67-8876-45E1-BD04-236B92D91C07}"/>
              </a:ext>
            </a:extLst>
          </p:cNvPr>
          <p:cNvSpPr txBox="1"/>
          <p:nvPr/>
        </p:nvSpPr>
        <p:spPr>
          <a:xfrm>
            <a:off x="8859046" y="5473647"/>
            <a:ext cx="1119814" cy="307777"/>
          </a:xfrm>
          <a:prstGeom prst="rect">
            <a:avLst/>
          </a:prstGeom>
          <a:noFill/>
        </p:spPr>
        <p:txBody>
          <a:bodyPr wrap="square" rtlCol="0">
            <a:spAutoFit/>
          </a:bodyPr>
          <a:lstStyle/>
          <a:p>
            <a:pPr algn="ctr"/>
            <a:r>
              <a:rPr lang="en-GB" sz="1400" dirty="0">
                <a:solidFill>
                  <a:schemeClr val="tx1">
                    <a:lumMod val="75000"/>
                    <a:lumOff val="25000"/>
                  </a:schemeClr>
                </a:solidFill>
                <a:latin typeface="Proxima Nova Rg" panose="02000506030000020004" pitchFamily="2" charset="0"/>
              </a:rPr>
              <a:t>18:00</a:t>
            </a:r>
          </a:p>
        </p:txBody>
      </p:sp>
      <p:sp>
        <p:nvSpPr>
          <p:cNvPr id="33" name="Oval 32">
            <a:extLst>
              <a:ext uri="{FF2B5EF4-FFF2-40B4-BE49-F238E27FC236}">
                <a16:creationId xmlns:a16="http://schemas.microsoft.com/office/drawing/2014/main" id="{A2E0169D-EE93-4318-804B-D2F39D7F775A}"/>
              </a:ext>
            </a:extLst>
          </p:cNvPr>
          <p:cNvSpPr/>
          <p:nvPr/>
        </p:nvSpPr>
        <p:spPr>
          <a:xfrm>
            <a:off x="5304291" y="4710999"/>
            <a:ext cx="128233" cy="1282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185D5951-84E7-4C85-AB5A-EBD63AA9F4BC}"/>
              </a:ext>
            </a:extLst>
          </p:cNvPr>
          <p:cNvSpPr/>
          <p:nvPr/>
        </p:nvSpPr>
        <p:spPr>
          <a:xfrm>
            <a:off x="5432524" y="4678891"/>
            <a:ext cx="128233" cy="1282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Callout: Bent Line with Accent Bar 34">
            <a:extLst>
              <a:ext uri="{FF2B5EF4-FFF2-40B4-BE49-F238E27FC236}">
                <a16:creationId xmlns:a16="http://schemas.microsoft.com/office/drawing/2014/main" id="{3E44237A-A0FD-4BA7-946C-02DAA69AD8AB}"/>
              </a:ext>
            </a:extLst>
          </p:cNvPr>
          <p:cNvSpPr/>
          <p:nvPr/>
        </p:nvSpPr>
        <p:spPr>
          <a:xfrm flipH="1">
            <a:off x="1975662" y="4457311"/>
            <a:ext cx="2336172" cy="189571"/>
          </a:xfrm>
          <a:prstGeom prst="accentCallout2">
            <a:avLst>
              <a:gd name="adj1" fmla="val 18750"/>
              <a:gd name="adj2" fmla="val -1650"/>
              <a:gd name="adj3" fmla="val 18750"/>
              <a:gd name="adj4" fmla="val -9268"/>
              <a:gd name="adj5" fmla="val 147794"/>
              <a:gd name="adj6" fmla="val -42848"/>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tx1">
                    <a:lumMod val="75000"/>
                    <a:lumOff val="25000"/>
                  </a:schemeClr>
                </a:solidFill>
                <a:latin typeface="Proxima Nova Rg" panose="02000506030000020004" pitchFamily="2" charset="0"/>
              </a:rPr>
              <a:t>1</a:t>
            </a:r>
            <a:r>
              <a:rPr lang="en-GB" baseline="30000" dirty="0">
                <a:solidFill>
                  <a:schemeClr val="tx1">
                    <a:lumMod val="75000"/>
                    <a:lumOff val="25000"/>
                  </a:schemeClr>
                </a:solidFill>
                <a:latin typeface="Proxima Nova Rg" panose="02000506030000020004" pitchFamily="2" charset="0"/>
              </a:rPr>
              <a:t>st</a:t>
            </a:r>
            <a:r>
              <a:rPr lang="en-GB" dirty="0">
                <a:solidFill>
                  <a:schemeClr val="tx1">
                    <a:lumMod val="75000"/>
                    <a:lumOff val="25000"/>
                  </a:schemeClr>
                </a:solidFill>
                <a:latin typeface="Proxima Nova Rg" panose="02000506030000020004" pitchFamily="2" charset="0"/>
              </a:rPr>
              <a:t> alert triggered</a:t>
            </a:r>
          </a:p>
        </p:txBody>
      </p:sp>
      <p:sp>
        <p:nvSpPr>
          <p:cNvPr id="36" name="Callout: Bent Line with Accent Bar 35">
            <a:extLst>
              <a:ext uri="{FF2B5EF4-FFF2-40B4-BE49-F238E27FC236}">
                <a16:creationId xmlns:a16="http://schemas.microsoft.com/office/drawing/2014/main" id="{9C85FCB3-3AF7-4A24-B874-09F10F00ED3E}"/>
              </a:ext>
            </a:extLst>
          </p:cNvPr>
          <p:cNvSpPr/>
          <p:nvPr/>
        </p:nvSpPr>
        <p:spPr>
          <a:xfrm flipH="1">
            <a:off x="1542197" y="3720405"/>
            <a:ext cx="3312232" cy="491144"/>
          </a:xfrm>
          <a:prstGeom prst="accentCallout2">
            <a:avLst>
              <a:gd name="adj1" fmla="val 18750"/>
              <a:gd name="adj2" fmla="val -1650"/>
              <a:gd name="adj3" fmla="val 18750"/>
              <a:gd name="adj4" fmla="val -9268"/>
              <a:gd name="adj5" fmla="val 196861"/>
              <a:gd name="adj6" fmla="val -18532"/>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ts val="1800"/>
              </a:lnSpc>
            </a:pPr>
            <a:r>
              <a:rPr lang="en-GB" dirty="0">
                <a:solidFill>
                  <a:schemeClr val="tx1">
                    <a:lumMod val="75000"/>
                    <a:lumOff val="25000"/>
                  </a:schemeClr>
                </a:solidFill>
                <a:latin typeface="Proxima Nova Rg" panose="02000506030000020004" pitchFamily="2" charset="0"/>
              </a:rPr>
              <a:t>Geotechnical engineers reset alert trigger points and continue to monitor data </a:t>
            </a:r>
          </a:p>
        </p:txBody>
      </p:sp>
      <p:sp>
        <p:nvSpPr>
          <p:cNvPr id="37" name="Oval 36">
            <a:extLst>
              <a:ext uri="{FF2B5EF4-FFF2-40B4-BE49-F238E27FC236}">
                <a16:creationId xmlns:a16="http://schemas.microsoft.com/office/drawing/2014/main" id="{C2A0A34D-FD6F-4A3A-BDEA-A6AAD4BE09A8}"/>
              </a:ext>
            </a:extLst>
          </p:cNvPr>
          <p:cNvSpPr/>
          <p:nvPr/>
        </p:nvSpPr>
        <p:spPr>
          <a:xfrm>
            <a:off x="6463546" y="3808838"/>
            <a:ext cx="128233" cy="1282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Callout: Bent Line with Accent Bar 37">
            <a:extLst>
              <a:ext uri="{FF2B5EF4-FFF2-40B4-BE49-F238E27FC236}">
                <a16:creationId xmlns:a16="http://schemas.microsoft.com/office/drawing/2014/main" id="{B219D880-A295-4298-B655-D111E654F85A}"/>
              </a:ext>
            </a:extLst>
          </p:cNvPr>
          <p:cNvSpPr/>
          <p:nvPr/>
        </p:nvSpPr>
        <p:spPr>
          <a:xfrm flipH="1">
            <a:off x="3462005" y="3043452"/>
            <a:ext cx="2336172" cy="189571"/>
          </a:xfrm>
          <a:prstGeom prst="accentCallout2">
            <a:avLst>
              <a:gd name="adj1" fmla="val 18750"/>
              <a:gd name="adj2" fmla="val -1650"/>
              <a:gd name="adj3" fmla="val 18750"/>
              <a:gd name="adj4" fmla="val -9268"/>
              <a:gd name="adj5" fmla="val 412500"/>
              <a:gd name="adj6" fmla="val -29483"/>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tx1">
                    <a:lumMod val="75000"/>
                    <a:lumOff val="25000"/>
                  </a:schemeClr>
                </a:solidFill>
                <a:latin typeface="Proxima Nova Rg" panose="02000506030000020004" pitchFamily="2" charset="0"/>
              </a:rPr>
              <a:t>2</a:t>
            </a:r>
            <a:r>
              <a:rPr lang="en-GB" baseline="30000" dirty="0">
                <a:solidFill>
                  <a:schemeClr val="tx1">
                    <a:lumMod val="75000"/>
                    <a:lumOff val="25000"/>
                  </a:schemeClr>
                </a:solidFill>
                <a:latin typeface="Proxima Nova Rg" panose="02000506030000020004" pitchFamily="2" charset="0"/>
              </a:rPr>
              <a:t>nd</a:t>
            </a:r>
            <a:r>
              <a:rPr lang="en-GB" dirty="0">
                <a:solidFill>
                  <a:schemeClr val="tx1">
                    <a:lumMod val="75000"/>
                    <a:lumOff val="25000"/>
                  </a:schemeClr>
                </a:solidFill>
                <a:latin typeface="Proxima Nova Rg" panose="02000506030000020004" pitchFamily="2" charset="0"/>
              </a:rPr>
              <a:t> alert triggered</a:t>
            </a:r>
          </a:p>
        </p:txBody>
      </p:sp>
      <p:sp>
        <p:nvSpPr>
          <p:cNvPr id="39" name="Oval 38">
            <a:extLst>
              <a:ext uri="{FF2B5EF4-FFF2-40B4-BE49-F238E27FC236}">
                <a16:creationId xmlns:a16="http://schemas.microsoft.com/office/drawing/2014/main" id="{26586372-2E7C-4CE0-8376-B205176FD825}"/>
              </a:ext>
            </a:extLst>
          </p:cNvPr>
          <p:cNvSpPr/>
          <p:nvPr/>
        </p:nvSpPr>
        <p:spPr>
          <a:xfrm>
            <a:off x="6591779" y="3733672"/>
            <a:ext cx="128233" cy="1282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Callout: Bent Line with Accent Bar 39">
            <a:extLst>
              <a:ext uri="{FF2B5EF4-FFF2-40B4-BE49-F238E27FC236}">
                <a16:creationId xmlns:a16="http://schemas.microsoft.com/office/drawing/2014/main" id="{618FFCB0-3BDE-4701-BB75-4654EE596B5E}"/>
              </a:ext>
            </a:extLst>
          </p:cNvPr>
          <p:cNvSpPr/>
          <p:nvPr/>
        </p:nvSpPr>
        <p:spPr>
          <a:xfrm flipH="1">
            <a:off x="3438698" y="2505496"/>
            <a:ext cx="2697787" cy="358101"/>
          </a:xfrm>
          <a:prstGeom prst="accentCallout2">
            <a:avLst>
              <a:gd name="adj1" fmla="val 18750"/>
              <a:gd name="adj2" fmla="val -1650"/>
              <a:gd name="adj3" fmla="val 18750"/>
              <a:gd name="adj4" fmla="val -9268"/>
              <a:gd name="adj5" fmla="val 343294"/>
              <a:gd name="adj6" fmla="val -1852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ts val="1800"/>
              </a:lnSpc>
            </a:pPr>
            <a:r>
              <a:rPr lang="en-GB" dirty="0">
                <a:solidFill>
                  <a:schemeClr val="tx1">
                    <a:lumMod val="75000"/>
                    <a:lumOff val="25000"/>
                  </a:schemeClr>
                </a:solidFill>
                <a:latin typeface="Proxima Nova Rg" panose="02000506030000020004" pitchFamily="2" charset="0"/>
              </a:rPr>
              <a:t>Geotechnical engineers reset alert trigger points </a:t>
            </a:r>
          </a:p>
        </p:txBody>
      </p:sp>
      <p:sp>
        <p:nvSpPr>
          <p:cNvPr id="41" name="Oval 40">
            <a:extLst>
              <a:ext uri="{FF2B5EF4-FFF2-40B4-BE49-F238E27FC236}">
                <a16:creationId xmlns:a16="http://schemas.microsoft.com/office/drawing/2014/main" id="{833282AA-B81D-46B9-8F0E-13497BFC0F0E}"/>
              </a:ext>
            </a:extLst>
          </p:cNvPr>
          <p:cNvSpPr/>
          <p:nvPr/>
        </p:nvSpPr>
        <p:spPr>
          <a:xfrm>
            <a:off x="8115325" y="2799480"/>
            <a:ext cx="128233" cy="1282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Callout: Bent Line with Accent Bar 42">
            <a:extLst>
              <a:ext uri="{FF2B5EF4-FFF2-40B4-BE49-F238E27FC236}">
                <a16:creationId xmlns:a16="http://schemas.microsoft.com/office/drawing/2014/main" id="{80CA83B8-4002-4E03-8A63-3EB1596EB974}"/>
              </a:ext>
            </a:extLst>
          </p:cNvPr>
          <p:cNvSpPr/>
          <p:nvPr/>
        </p:nvSpPr>
        <p:spPr>
          <a:xfrm flipH="1">
            <a:off x="5182785" y="2009135"/>
            <a:ext cx="2336172" cy="189571"/>
          </a:xfrm>
          <a:prstGeom prst="accentCallout2">
            <a:avLst>
              <a:gd name="adj1" fmla="val 18750"/>
              <a:gd name="adj2" fmla="val -1650"/>
              <a:gd name="adj3" fmla="val 18750"/>
              <a:gd name="adj4" fmla="val -9268"/>
              <a:gd name="adj5" fmla="val 424264"/>
              <a:gd name="adj6" fmla="val -26619"/>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tx1">
                    <a:lumMod val="75000"/>
                    <a:lumOff val="25000"/>
                  </a:schemeClr>
                </a:solidFill>
                <a:latin typeface="Proxima Nova Rg" panose="02000506030000020004" pitchFamily="2" charset="0"/>
              </a:rPr>
              <a:t>Final alert triggered</a:t>
            </a:r>
          </a:p>
        </p:txBody>
      </p:sp>
      <p:sp>
        <p:nvSpPr>
          <p:cNvPr id="44" name="Callout: Bent Line with Accent Bar 43">
            <a:extLst>
              <a:ext uri="{FF2B5EF4-FFF2-40B4-BE49-F238E27FC236}">
                <a16:creationId xmlns:a16="http://schemas.microsoft.com/office/drawing/2014/main" id="{D402C253-9222-4C42-A2D7-09537B36133F}"/>
              </a:ext>
            </a:extLst>
          </p:cNvPr>
          <p:cNvSpPr/>
          <p:nvPr/>
        </p:nvSpPr>
        <p:spPr>
          <a:xfrm flipH="1">
            <a:off x="5560757" y="1697803"/>
            <a:ext cx="2336172" cy="189571"/>
          </a:xfrm>
          <a:prstGeom prst="accentCallout2">
            <a:avLst>
              <a:gd name="adj1" fmla="val 18750"/>
              <a:gd name="adj2" fmla="val -1650"/>
              <a:gd name="adj3" fmla="val 18750"/>
              <a:gd name="adj4" fmla="val -9268"/>
              <a:gd name="adj5" fmla="val 441911"/>
              <a:gd name="adj6" fmla="val -24948"/>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tx1">
                    <a:lumMod val="75000"/>
                    <a:lumOff val="25000"/>
                  </a:schemeClr>
                </a:solidFill>
                <a:latin typeface="Proxima Nova Rg" panose="02000506030000020004" pitchFamily="2" charset="0"/>
              </a:rPr>
              <a:t>Roof collapses</a:t>
            </a:r>
          </a:p>
        </p:txBody>
      </p:sp>
      <p:sp>
        <p:nvSpPr>
          <p:cNvPr id="45" name="TextBox 44">
            <a:extLst>
              <a:ext uri="{FF2B5EF4-FFF2-40B4-BE49-F238E27FC236}">
                <a16:creationId xmlns:a16="http://schemas.microsoft.com/office/drawing/2014/main" id="{F4C3B41C-3EF2-47A6-8455-02A4572FF038}"/>
              </a:ext>
            </a:extLst>
          </p:cNvPr>
          <p:cNvSpPr txBox="1"/>
          <p:nvPr/>
        </p:nvSpPr>
        <p:spPr>
          <a:xfrm>
            <a:off x="9236800" y="2188393"/>
            <a:ext cx="2336170" cy="2585323"/>
          </a:xfrm>
          <a:prstGeom prst="rect">
            <a:avLst/>
          </a:prstGeom>
          <a:noFill/>
          <a:ln w="19050">
            <a:solidFill>
              <a:srgbClr val="FF0000"/>
            </a:solidFill>
          </a:ln>
        </p:spPr>
        <p:txBody>
          <a:bodyPr wrap="square" rtlCol="0">
            <a:spAutoFit/>
          </a:bodyPr>
          <a:lstStyle/>
          <a:p>
            <a:endParaRPr lang="en-GB" dirty="0">
              <a:solidFill>
                <a:srgbClr val="FF0000"/>
              </a:solidFill>
              <a:latin typeface="Proxima Nova Rg" panose="02000506030000020004" pitchFamily="2" charset="0"/>
            </a:endParaRPr>
          </a:p>
          <a:p>
            <a:endParaRPr lang="en-GB" dirty="0">
              <a:solidFill>
                <a:srgbClr val="FF0000"/>
              </a:solidFill>
              <a:latin typeface="Proxima Nova Rg" panose="02000506030000020004" pitchFamily="2" charset="0"/>
            </a:endParaRPr>
          </a:p>
          <a:p>
            <a:endParaRPr lang="en-GB" dirty="0">
              <a:solidFill>
                <a:srgbClr val="FF0000"/>
              </a:solidFill>
              <a:latin typeface="Proxima Nova Rg" panose="02000506030000020004" pitchFamily="2" charset="0"/>
            </a:endParaRPr>
          </a:p>
          <a:p>
            <a:r>
              <a:rPr lang="en-GB" dirty="0">
                <a:solidFill>
                  <a:srgbClr val="FF0000"/>
                </a:solidFill>
                <a:latin typeface="Proxima Nova Rg" panose="02000506030000020004" pitchFamily="2" charset="0"/>
              </a:rPr>
              <a:t>Using mechanical devices checked at 12 hourly intervals could have put workers at serious risk</a:t>
            </a:r>
          </a:p>
        </p:txBody>
      </p:sp>
      <p:sp>
        <p:nvSpPr>
          <p:cNvPr id="46" name="Isosceles Triangle 45">
            <a:extLst>
              <a:ext uri="{FF2B5EF4-FFF2-40B4-BE49-F238E27FC236}">
                <a16:creationId xmlns:a16="http://schemas.microsoft.com/office/drawing/2014/main" id="{D0B953A2-F999-4166-8D8B-BCE670DCC5E5}"/>
              </a:ext>
            </a:extLst>
          </p:cNvPr>
          <p:cNvSpPr/>
          <p:nvPr/>
        </p:nvSpPr>
        <p:spPr>
          <a:xfrm>
            <a:off x="10035018" y="2352907"/>
            <a:ext cx="739733" cy="637701"/>
          </a:xfrm>
          <a:prstGeom prst="triangl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bIns="180000" rtlCol="0" anchor="ctr"/>
          <a:lstStyle/>
          <a:p>
            <a:pPr algn="ctr"/>
            <a:r>
              <a:rPr lang="en-GB" sz="3600" b="1" dirty="0">
                <a:solidFill>
                  <a:srgbClr val="FF0000"/>
                </a:solidFill>
              </a:rPr>
              <a:t>!</a:t>
            </a:r>
          </a:p>
        </p:txBody>
      </p:sp>
      <p:sp>
        <p:nvSpPr>
          <p:cNvPr id="2" name="Rectangle 1">
            <a:extLst>
              <a:ext uri="{FF2B5EF4-FFF2-40B4-BE49-F238E27FC236}">
                <a16:creationId xmlns:a16="http://schemas.microsoft.com/office/drawing/2014/main" id="{1B13CB21-A7E7-0F6F-6266-D643A7D08261}"/>
              </a:ext>
            </a:extLst>
          </p:cNvPr>
          <p:cNvSpPr/>
          <p:nvPr/>
        </p:nvSpPr>
        <p:spPr>
          <a:xfrm>
            <a:off x="8210746" y="273377"/>
            <a:ext cx="1941922" cy="386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69288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2A4C7A-4F6F-4E62-93A8-5E4116021A73}"/>
              </a:ext>
            </a:extLst>
          </p:cNvPr>
          <p:cNvSpPr>
            <a:spLocks noGrp="1"/>
          </p:cNvSpPr>
          <p:nvPr>
            <p:ph idx="1"/>
          </p:nvPr>
        </p:nvSpPr>
        <p:spPr/>
        <p:txBody>
          <a:bodyPr/>
          <a:lstStyle/>
          <a:p>
            <a:r>
              <a:rPr lang="en-GB" sz="2400" dirty="0"/>
              <a:t>The installation of remote monitoring in gate-roads has considerably reduced the requirement for inspections in tailgate roadways –        thereby eliminating exposure to personnel</a:t>
            </a:r>
          </a:p>
          <a:p>
            <a:r>
              <a:rPr lang="en-GB" sz="2400" dirty="0"/>
              <a:t>The example below is based on a 3000m longwall block with 3 routine inspections per shift (no maintenance or outbye inspections are included in these numbers)</a:t>
            </a:r>
          </a:p>
          <a:p>
            <a:endParaRPr lang="en-GB" sz="2400" dirty="0"/>
          </a:p>
        </p:txBody>
      </p:sp>
      <p:sp>
        <p:nvSpPr>
          <p:cNvPr id="3" name="Text Placeholder 2">
            <a:extLst>
              <a:ext uri="{FF2B5EF4-FFF2-40B4-BE49-F238E27FC236}">
                <a16:creationId xmlns:a16="http://schemas.microsoft.com/office/drawing/2014/main" id="{034AA434-2BFB-4A01-8C28-2DB60F2183C3}"/>
              </a:ext>
            </a:extLst>
          </p:cNvPr>
          <p:cNvSpPr>
            <a:spLocks noGrp="1"/>
          </p:cNvSpPr>
          <p:nvPr>
            <p:ph type="body" sz="quarter" idx="13"/>
          </p:nvPr>
        </p:nvSpPr>
        <p:spPr>
          <a:xfrm>
            <a:off x="1003862" y="816481"/>
            <a:ext cx="10515599" cy="611187"/>
          </a:xfrm>
        </p:spPr>
        <p:txBody>
          <a:bodyPr/>
          <a:lstStyle/>
          <a:p>
            <a:r>
              <a:rPr lang="en-GB" dirty="0"/>
              <a:t>INDEPENDENT STUDY – </a:t>
            </a:r>
          </a:p>
          <a:p>
            <a:r>
              <a:rPr lang="en-GB" dirty="0"/>
              <a:t>REDUCING EXPOSURE TO HIGH RISK AREAS</a:t>
            </a:r>
          </a:p>
        </p:txBody>
      </p:sp>
      <p:pic>
        <p:nvPicPr>
          <p:cNvPr id="4" name="Picture 1">
            <a:extLst>
              <a:ext uri="{FF2B5EF4-FFF2-40B4-BE49-F238E27FC236}">
                <a16:creationId xmlns:a16="http://schemas.microsoft.com/office/drawing/2014/main" id="{257E9DCA-D8B2-4F83-A155-99A9F621F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0957" y="4000515"/>
            <a:ext cx="8012113" cy="191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C8AA450-8C80-9105-3D48-F9909B6D1F7C}"/>
              </a:ext>
            </a:extLst>
          </p:cNvPr>
          <p:cNvSpPr/>
          <p:nvPr/>
        </p:nvSpPr>
        <p:spPr>
          <a:xfrm>
            <a:off x="8210746" y="273377"/>
            <a:ext cx="1941922" cy="386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12949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F1FBFA-59AF-4621-B07C-54A9A8A15654}"/>
              </a:ext>
            </a:extLst>
          </p:cNvPr>
          <p:cNvSpPr>
            <a:spLocks noGrp="1"/>
          </p:cNvSpPr>
          <p:nvPr>
            <p:ph type="body" sz="quarter" idx="13"/>
          </p:nvPr>
        </p:nvSpPr>
        <p:spPr>
          <a:xfrm>
            <a:off x="1003861" y="613655"/>
            <a:ext cx="10515599" cy="611187"/>
          </a:xfrm>
        </p:spPr>
        <p:txBody>
          <a:bodyPr/>
          <a:lstStyle/>
          <a:p>
            <a:r>
              <a:rPr lang="en-GB" dirty="0"/>
              <a:t>INDEPENDENT STUDY – </a:t>
            </a:r>
          </a:p>
          <a:p>
            <a:r>
              <a:rPr lang="en-GB" dirty="0"/>
              <a:t>REDUCED STANDING SUPPORT</a:t>
            </a:r>
          </a:p>
        </p:txBody>
      </p:sp>
      <p:pic>
        <p:nvPicPr>
          <p:cNvPr id="5" name="Picture 2">
            <a:extLst>
              <a:ext uri="{FF2B5EF4-FFF2-40B4-BE49-F238E27FC236}">
                <a16:creationId xmlns:a16="http://schemas.microsoft.com/office/drawing/2014/main" id="{B47B0D9F-62E6-43EE-BB9E-C5380FD1E82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8644" y="1508124"/>
            <a:ext cx="7122238" cy="3625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18F8F8D5-79AF-4BB2-BA1B-43B31A4D4FDB}"/>
              </a:ext>
            </a:extLst>
          </p:cNvPr>
          <p:cNvSpPr txBox="1"/>
          <p:nvPr/>
        </p:nvSpPr>
        <p:spPr>
          <a:xfrm>
            <a:off x="6044337" y="2084077"/>
            <a:ext cx="1882567" cy="400110"/>
          </a:xfrm>
          <a:prstGeom prst="rect">
            <a:avLst/>
          </a:prstGeom>
          <a:noFill/>
        </p:spPr>
        <p:txBody>
          <a:bodyPr wrap="none" rtlCol="0">
            <a:spAutoFit/>
          </a:bodyPr>
          <a:lstStyle/>
          <a:p>
            <a:r>
              <a:rPr lang="en-GB" sz="2000" dirty="0">
                <a:solidFill>
                  <a:schemeClr val="bg1"/>
                </a:solidFill>
                <a:latin typeface="Proxima Nova"/>
              </a:rPr>
              <a:t>Main gate road</a:t>
            </a:r>
          </a:p>
        </p:txBody>
      </p:sp>
      <p:sp>
        <p:nvSpPr>
          <p:cNvPr id="9" name="Freeform: Shape 8">
            <a:extLst>
              <a:ext uri="{FF2B5EF4-FFF2-40B4-BE49-F238E27FC236}">
                <a16:creationId xmlns:a16="http://schemas.microsoft.com/office/drawing/2014/main" id="{073079B3-4A87-450D-B161-4102073F5133}"/>
              </a:ext>
            </a:extLst>
          </p:cNvPr>
          <p:cNvSpPr/>
          <p:nvPr/>
        </p:nvSpPr>
        <p:spPr>
          <a:xfrm>
            <a:off x="2919399" y="2422478"/>
            <a:ext cx="3248166" cy="1569492"/>
          </a:xfrm>
          <a:custGeom>
            <a:avLst/>
            <a:gdLst>
              <a:gd name="connsiteX0" fmla="*/ 1555845 w 3220872"/>
              <a:gd name="connsiteY0" fmla="*/ 0 h 1569492"/>
              <a:gd name="connsiteX1" fmla="*/ 3220872 w 3220872"/>
              <a:gd name="connsiteY1" fmla="*/ 552734 h 1569492"/>
              <a:gd name="connsiteX2" fmla="*/ 702860 w 3220872"/>
              <a:gd name="connsiteY2" fmla="*/ 1569492 h 1569492"/>
              <a:gd name="connsiteX3" fmla="*/ 0 w 3220872"/>
              <a:gd name="connsiteY3" fmla="*/ 1078173 h 1569492"/>
              <a:gd name="connsiteX4" fmla="*/ 0 w 3220872"/>
              <a:gd name="connsiteY4" fmla="*/ 1078173 h 1569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0872" h="1569492">
                <a:moveTo>
                  <a:pt x="1555845" y="0"/>
                </a:moveTo>
                <a:lnTo>
                  <a:pt x="3220872" y="552734"/>
                </a:lnTo>
                <a:lnTo>
                  <a:pt x="702860" y="1569492"/>
                </a:lnTo>
                <a:lnTo>
                  <a:pt x="0" y="1078173"/>
                </a:lnTo>
                <a:lnTo>
                  <a:pt x="0" y="1078173"/>
                </a:lnTo>
              </a:path>
            </a:pathLst>
          </a:custGeom>
          <a:noFill/>
          <a:ln w="47625" cap="rnd">
            <a:solidFill>
              <a:srgbClr val="0088CE"/>
            </a:solidFill>
            <a:prstDash val="sysDash"/>
            <a:roun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2" name="Picture 11">
            <a:extLst>
              <a:ext uri="{FF2B5EF4-FFF2-40B4-BE49-F238E27FC236}">
                <a16:creationId xmlns:a16="http://schemas.microsoft.com/office/drawing/2014/main" id="{34E75DDD-E8B1-4D9F-9B30-1C0AA7076A05}"/>
              </a:ext>
            </a:extLst>
          </p:cNvPr>
          <p:cNvPicPr>
            <a:picLocks noChangeAspect="1"/>
          </p:cNvPicPr>
          <p:nvPr/>
        </p:nvPicPr>
        <p:blipFill>
          <a:blip r:embed="rId4"/>
          <a:stretch>
            <a:fillRect/>
          </a:stretch>
        </p:blipFill>
        <p:spPr>
          <a:xfrm rot="19098010" flipH="1">
            <a:off x="5553174" y="2218620"/>
            <a:ext cx="639013" cy="551119"/>
          </a:xfrm>
          <a:prstGeom prst="rect">
            <a:avLst/>
          </a:prstGeom>
        </p:spPr>
      </p:pic>
      <p:sp>
        <p:nvSpPr>
          <p:cNvPr id="14" name="TextBox 13">
            <a:extLst>
              <a:ext uri="{FF2B5EF4-FFF2-40B4-BE49-F238E27FC236}">
                <a16:creationId xmlns:a16="http://schemas.microsoft.com/office/drawing/2014/main" id="{C1083316-D9A6-4263-8B46-E22F29A7C81A}"/>
              </a:ext>
            </a:extLst>
          </p:cNvPr>
          <p:cNvSpPr txBox="1"/>
          <p:nvPr/>
        </p:nvSpPr>
        <p:spPr>
          <a:xfrm>
            <a:off x="2086486" y="4335196"/>
            <a:ext cx="1722972" cy="400110"/>
          </a:xfrm>
          <a:prstGeom prst="rect">
            <a:avLst/>
          </a:prstGeom>
          <a:noFill/>
        </p:spPr>
        <p:txBody>
          <a:bodyPr wrap="none" rtlCol="0">
            <a:spAutoFit/>
          </a:bodyPr>
          <a:lstStyle/>
          <a:p>
            <a:r>
              <a:rPr lang="en-GB" sz="2000" dirty="0">
                <a:solidFill>
                  <a:schemeClr val="bg1"/>
                </a:solidFill>
                <a:latin typeface="Proxima Nova"/>
              </a:rPr>
              <a:t>Tail gate road</a:t>
            </a:r>
          </a:p>
        </p:txBody>
      </p:sp>
      <p:pic>
        <p:nvPicPr>
          <p:cNvPr id="15" name="Picture 14">
            <a:extLst>
              <a:ext uri="{FF2B5EF4-FFF2-40B4-BE49-F238E27FC236}">
                <a16:creationId xmlns:a16="http://schemas.microsoft.com/office/drawing/2014/main" id="{282D29DF-7715-42CB-8E9E-199E8C866DB1}"/>
              </a:ext>
            </a:extLst>
          </p:cNvPr>
          <p:cNvPicPr>
            <a:picLocks noChangeAspect="1"/>
          </p:cNvPicPr>
          <p:nvPr/>
        </p:nvPicPr>
        <p:blipFill>
          <a:blip r:embed="rId4"/>
          <a:stretch>
            <a:fillRect/>
          </a:stretch>
        </p:blipFill>
        <p:spPr>
          <a:xfrm rot="18126593">
            <a:off x="2786808" y="3886343"/>
            <a:ext cx="639013" cy="551119"/>
          </a:xfrm>
          <a:prstGeom prst="rect">
            <a:avLst/>
          </a:prstGeom>
        </p:spPr>
      </p:pic>
      <p:cxnSp>
        <p:nvCxnSpPr>
          <p:cNvPr id="16" name="Straight Arrow Connector 15">
            <a:extLst>
              <a:ext uri="{FF2B5EF4-FFF2-40B4-BE49-F238E27FC236}">
                <a16:creationId xmlns:a16="http://schemas.microsoft.com/office/drawing/2014/main" id="{3F9B7057-2AA9-455C-BB1C-961B9770055A}"/>
              </a:ext>
            </a:extLst>
          </p:cNvPr>
          <p:cNvCxnSpPr>
            <a:cxnSpLocks/>
          </p:cNvCxnSpPr>
          <p:nvPr/>
        </p:nvCxnSpPr>
        <p:spPr>
          <a:xfrm>
            <a:off x="1315786" y="5465145"/>
            <a:ext cx="2831911" cy="0"/>
          </a:xfrm>
          <a:prstGeom prst="straightConnector1">
            <a:avLst/>
          </a:prstGeom>
          <a:noFill/>
          <a:ln w="47625" cap="rnd">
            <a:solidFill>
              <a:srgbClr val="0088CE"/>
            </a:solidFill>
            <a:prstDash val="sysDash"/>
            <a:round/>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18" name="TextBox 17">
            <a:extLst>
              <a:ext uri="{FF2B5EF4-FFF2-40B4-BE49-F238E27FC236}">
                <a16:creationId xmlns:a16="http://schemas.microsoft.com/office/drawing/2014/main" id="{5E6EF72F-0B77-447E-9841-53D28E9CDEB7}"/>
              </a:ext>
            </a:extLst>
          </p:cNvPr>
          <p:cNvSpPr txBox="1"/>
          <p:nvPr/>
        </p:nvSpPr>
        <p:spPr>
          <a:xfrm>
            <a:off x="1187356" y="5537869"/>
            <a:ext cx="3186752" cy="400110"/>
          </a:xfrm>
          <a:prstGeom prst="rect">
            <a:avLst/>
          </a:prstGeom>
          <a:noFill/>
        </p:spPr>
        <p:txBody>
          <a:bodyPr wrap="square" rtlCol="0">
            <a:spAutoFit/>
          </a:bodyPr>
          <a:lstStyle/>
          <a:p>
            <a:r>
              <a:rPr lang="en-GB" sz="2000" dirty="0">
                <a:solidFill>
                  <a:schemeClr val="tx1">
                    <a:lumMod val="75000"/>
                    <a:lumOff val="25000"/>
                  </a:schemeClr>
                </a:solidFill>
                <a:latin typeface="Proxima Nova"/>
              </a:rPr>
              <a:t>U-shaped ventilation path</a:t>
            </a:r>
          </a:p>
        </p:txBody>
      </p:sp>
      <p:sp>
        <p:nvSpPr>
          <p:cNvPr id="19" name="Rectangle 18">
            <a:extLst>
              <a:ext uri="{FF2B5EF4-FFF2-40B4-BE49-F238E27FC236}">
                <a16:creationId xmlns:a16="http://schemas.microsoft.com/office/drawing/2014/main" id="{DE1AA2E7-5000-4480-8E1F-B6E72BD4E3B5}"/>
              </a:ext>
            </a:extLst>
          </p:cNvPr>
          <p:cNvSpPr/>
          <p:nvPr/>
        </p:nvSpPr>
        <p:spPr>
          <a:xfrm>
            <a:off x="1098644" y="5233133"/>
            <a:ext cx="3186752" cy="757451"/>
          </a:xfrm>
          <a:prstGeom prst="rect">
            <a:avLst/>
          </a:prstGeom>
          <a:noFill/>
          <a:ln w="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BB152985-9350-4168-881A-48EB22FB1CFE}"/>
              </a:ext>
            </a:extLst>
          </p:cNvPr>
          <p:cNvPicPr>
            <a:picLocks noChangeAspect="1"/>
          </p:cNvPicPr>
          <p:nvPr/>
        </p:nvPicPr>
        <p:blipFill>
          <a:blip r:embed="rId5"/>
          <a:stretch>
            <a:fillRect/>
          </a:stretch>
        </p:blipFill>
        <p:spPr>
          <a:xfrm rot="16787689">
            <a:off x="2847826" y="3311355"/>
            <a:ext cx="805197" cy="881784"/>
          </a:xfrm>
          <a:prstGeom prst="rect">
            <a:avLst/>
          </a:prstGeom>
          <a:effectLst>
            <a:outerShdw blurRad="63500" sx="102000" sy="102000" algn="ctr" rotWithShape="0">
              <a:schemeClr val="bg1">
                <a:alpha val="85000"/>
              </a:schemeClr>
            </a:outerShdw>
          </a:effectLst>
        </p:spPr>
      </p:pic>
      <p:pic>
        <p:nvPicPr>
          <p:cNvPr id="22" name="Picture 21">
            <a:extLst>
              <a:ext uri="{FF2B5EF4-FFF2-40B4-BE49-F238E27FC236}">
                <a16:creationId xmlns:a16="http://schemas.microsoft.com/office/drawing/2014/main" id="{ABB7B5B6-2B48-4D0B-AF08-727C97C67DC9}"/>
              </a:ext>
            </a:extLst>
          </p:cNvPr>
          <p:cNvPicPr>
            <a:picLocks noChangeAspect="1"/>
          </p:cNvPicPr>
          <p:nvPr/>
        </p:nvPicPr>
        <p:blipFill>
          <a:blip r:embed="rId6"/>
          <a:stretch>
            <a:fillRect/>
          </a:stretch>
        </p:blipFill>
        <p:spPr>
          <a:xfrm rot="16824514">
            <a:off x="3748916" y="3781346"/>
            <a:ext cx="1072960" cy="1835276"/>
          </a:xfrm>
          <a:prstGeom prst="rect">
            <a:avLst/>
          </a:prstGeom>
          <a:effectLst>
            <a:outerShdw blurRad="63500" sx="102000" sy="102000" algn="ctr" rotWithShape="0">
              <a:schemeClr val="bg1">
                <a:alpha val="85000"/>
              </a:schemeClr>
            </a:outerShdw>
          </a:effectLst>
        </p:spPr>
      </p:pic>
      <p:sp>
        <p:nvSpPr>
          <p:cNvPr id="23" name="TextBox 22">
            <a:extLst>
              <a:ext uri="{FF2B5EF4-FFF2-40B4-BE49-F238E27FC236}">
                <a16:creationId xmlns:a16="http://schemas.microsoft.com/office/drawing/2014/main" id="{C95242EF-69D8-4607-BB5A-E8C370A78D46}"/>
              </a:ext>
            </a:extLst>
          </p:cNvPr>
          <p:cNvSpPr txBox="1"/>
          <p:nvPr/>
        </p:nvSpPr>
        <p:spPr>
          <a:xfrm>
            <a:off x="5073003" y="5257915"/>
            <a:ext cx="6446457" cy="707886"/>
          </a:xfrm>
          <a:prstGeom prst="rect">
            <a:avLst/>
          </a:prstGeom>
          <a:noFill/>
        </p:spPr>
        <p:txBody>
          <a:bodyPr wrap="square" rtlCol="0">
            <a:spAutoFit/>
          </a:bodyPr>
          <a:lstStyle/>
          <a:p>
            <a:r>
              <a:rPr lang="en-GB" sz="2000" dirty="0">
                <a:solidFill>
                  <a:schemeClr val="tx1">
                    <a:lumMod val="75000"/>
                    <a:lumOff val="25000"/>
                  </a:schemeClr>
                </a:solidFill>
                <a:latin typeface="Proxima Nova"/>
              </a:rPr>
              <a:t>Leading cause of injury and incident was having to erect support (cribs) to prevent strata control problems</a:t>
            </a:r>
          </a:p>
        </p:txBody>
      </p:sp>
      <p:sp>
        <p:nvSpPr>
          <p:cNvPr id="24" name="Content Placeholder 1">
            <a:extLst>
              <a:ext uri="{FF2B5EF4-FFF2-40B4-BE49-F238E27FC236}">
                <a16:creationId xmlns:a16="http://schemas.microsoft.com/office/drawing/2014/main" id="{3B7E820E-392A-4BAE-8CB5-7E163AB8FC08}"/>
              </a:ext>
            </a:extLst>
          </p:cNvPr>
          <p:cNvSpPr>
            <a:spLocks noGrp="1"/>
          </p:cNvSpPr>
          <p:nvPr>
            <p:ph idx="1"/>
          </p:nvPr>
        </p:nvSpPr>
        <p:spPr>
          <a:xfrm>
            <a:off x="8335195" y="1456854"/>
            <a:ext cx="3540638" cy="3330055"/>
          </a:xfrm>
        </p:spPr>
        <p:txBody>
          <a:bodyPr/>
          <a:lstStyle/>
          <a:p>
            <a:pPr marL="0" indent="0">
              <a:spcBef>
                <a:spcPts val="0"/>
              </a:spcBef>
              <a:spcAft>
                <a:spcPts val="3000"/>
              </a:spcAft>
              <a:buNone/>
            </a:pPr>
            <a:r>
              <a:rPr lang="en-GB" sz="2000" dirty="0"/>
              <a:t>Longwall tailgate application</a:t>
            </a:r>
          </a:p>
          <a:p>
            <a:pPr marL="0" indent="0">
              <a:spcBef>
                <a:spcPts val="0"/>
              </a:spcBef>
              <a:spcAft>
                <a:spcPts val="3000"/>
              </a:spcAft>
              <a:buNone/>
            </a:pPr>
            <a:r>
              <a:rPr lang="en-GB" sz="2000" dirty="0"/>
              <a:t>Part of continual drive for ‘zero harm’</a:t>
            </a:r>
          </a:p>
          <a:p>
            <a:pPr marL="0" indent="0">
              <a:spcBef>
                <a:spcPts val="0"/>
              </a:spcBef>
              <a:spcAft>
                <a:spcPts val="3000"/>
              </a:spcAft>
              <a:buNone/>
            </a:pPr>
            <a:r>
              <a:rPr lang="en-GB" sz="2000" dirty="0"/>
              <a:t>100m ‘outbye’ area in tailgate inaccessible ~90% of time</a:t>
            </a:r>
          </a:p>
          <a:p>
            <a:pPr marL="0" indent="0">
              <a:spcBef>
                <a:spcPts val="0"/>
              </a:spcBef>
              <a:spcAft>
                <a:spcPts val="3000"/>
              </a:spcAft>
              <a:buNone/>
            </a:pPr>
            <a:r>
              <a:rPr lang="en-GB" sz="2000" dirty="0"/>
              <a:t>Aim to dramatically reduce the need for standing support</a:t>
            </a:r>
          </a:p>
        </p:txBody>
      </p:sp>
      <p:sp>
        <p:nvSpPr>
          <p:cNvPr id="2" name="Rectangle 1">
            <a:extLst>
              <a:ext uri="{FF2B5EF4-FFF2-40B4-BE49-F238E27FC236}">
                <a16:creationId xmlns:a16="http://schemas.microsoft.com/office/drawing/2014/main" id="{3C2AD615-AE51-7549-B463-79FC92856619}"/>
              </a:ext>
            </a:extLst>
          </p:cNvPr>
          <p:cNvSpPr/>
          <p:nvPr/>
        </p:nvSpPr>
        <p:spPr>
          <a:xfrm>
            <a:off x="8210746" y="273377"/>
            <a:ext cx="1941922" cy="386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94528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F1FBFA-59AF-4621-B07C-54A9A8A15654}"/>
              </a:ext>
            </a:extLst>
          </p:cNvPr>
          <p:cNvSpPr>
            <a:spLocks noGrp="1"/>
          </p:cNvSpPr>
          <p:nvPr>
            <p:ph type="body" sz="quarter" idx="13"/>
          </p:nvPr>
        </p:nvSpPr>
        <p:spPr/>
        <p:txBody>
          <a:bodyPr/>
          <a:lstStyle/>
          <a:p>
            <a:r>
              <a:rPr lang="en-GB" dirty="0"/>
              <a:t>INDEPENDENT STUDY – </a:t>
            </a:r>
          </a:p>
          <a:p>
            <a:r>
              <a:rPr lang="en-GB" dirty="0"/>
              <a:t>REDUCED STANDING SUPPORT</a:t>
            </a:r>
          </a:p>
        </p:txBody>
      </p:sp>
      <p:pic>
        <p:nvPicPr>
          <p:cNvPr id="2050" name="Picture 2" descr="Related image">
            <a:extLst>
              <a:ext uri="{FF2B5EF4-FFF2-40B4-BE49-F238E27FC236}">
                <a16:creationId xmlns:a16="http://schemas.microsoft.com/office/drawing/2014/main" id="{B0371DCC-A3BC-417F-92B1-F029BD7EC7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507" y="1810384"/>
            <a:ext cx="2812500" cy="3571875"/>
          </a:xfrm>
          <a:prstGeom prst="rect">
            <a:avLst/>
          </a:prstGeom>
          <a:noFill/>
          <a:ln w="76200">
            <a:solidFill>
              <a:schemeClr val="bg1"/>
            </a:solidFill>
            <a:miter lim="800000"/>
            <a:headEnd/>
            <a:tailEnd/>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Content Placeholder 1">
            <a:extLst>
              <a:ext uri="{FF2B5EF4-FFF2-40B4-BE49-F238E27FC236}">
                <a16:creationId xmlns:a16="http://schemas.microsoft.com/office/drawing/2014/main" id="{6BA10167-DE70-4F85-9826-0DC5778873B4}"/>
              </a:ext>
            </a:extLst>
          </p:cNvPr>
          <p:cNvSpPr>
            <a:spLocks noGrp="1"/>
          </p:cNvSpPr>
          <p:nvPr>
            <p:ph idx="1"/>
          </p:nvPr>
        </p:nvSpPr>
        <p:spPr>
          <a:xfrm>
            <a:off x="6096000" y="2055954"/>
            <a:ext cx="5343100" cy="3330055"/>
          </a:xfrm>
        </p:spPr>
        <p:txBody>
          <a:bodyPr/>
          <a:lstStyle/>
          <a:p>
            <a:pPr marL="0" indent="0">
              <a:spcBef>
                <a:spcPts val="0"/>
              </a:spcBef>
              <a:spcAft>
                <a:spcPts val="4200"/>
              </a:spcAft>
              <a:buNone/>
            </a:pPr>
            <a:r>
              <a:rPr lang="en-GB" sz="2000" dirty="0"/>
              <a:t>reduction in standing supports through greater spacing (data collection and analysis)</a:t>
            </a:r>
          </a:p>
          <a:p>
            <a:pPr marL="0" indent="0">
              <a:spcBef>
                <a:spcPts val="0"/>
              </a:spcBef>
              <a:spcAft>
                <a:spcPts val="4200"/>
              </a:spcAft>
              <a:buNone/>
            </a:pPr>
            <a:r>
              <a:rPr lang="en-GB" sz="2000" dirty="0"/>
              <a:t>Increase in up-time each maintenance shift</a:t>
            </a:r>
          </a:p>
          <a:p>
            <a:pPr marL="0" indent="0">
              <a:spcBef>
                <a:spcPts val="0"/>
              </a:spcBef>
              <a:spcAft>
                <a:spcPts val="4200"/>
              </a:spcAft>
              <a:buNone/>
            </a:pPr>
            <a:r>
              <a:rPr lang="en-GB" sz="2000" dirty="0"/>
              <a:t>Increase in production rates per week.</a:t>
            </a:r>
          </a:p>
          <a:p>
            <a:pPr marL="0" indent="0">
              <a:spcBef>
                <a:spcPts val="0"/>
              </a:spcBef>
              <a:spcAft>
                <a:spcPts val="4200"/>
              </a:spcAft>
              <a:buNone/>
            </a:pPr>
            <a:r>
              <a:rPr lang="en-GB" sz="2000" dirty="0"/>
              <a:t>Reduction in injury/incident reports</a:t>
            </a:r>
          </a:p>
        </p:txBody>
      </p:sp>
      <p:sp>
        <p:nvSpPr>
          <p:cNvPr id="7" name="Content Placeholder 1">
            <a:extLst>
              <a:ext uri="{FF2B5EF4-FFF2-40B4-BE49-F238E27FC236}">
                <a16:creationId xmlns:a16="http://schemas.microsoft.com/office/drawing/2014/main" id="{C10F1D1D-F5C1-4257-8897-01AEC5E5844D}"/>
              </a:ext>
            </a:extLst>
          </p:cNvPr>
          <p:cNvSpPr txBox="1">
            <a:spLocks/>
          </p:cNvSpPr>
          <p:nvPr/>
        </p:nvSpPr>
        <p:spPr>
          <a:xfrm>
            <a:off x="4633112" y="2021018"/>
            <a:ext cx="1694899" cy="3619807"/>
          </a:xfrm>
          <a:prstGeom prst="rect">
            <a:avLst/>
          </a:prstGeom>
        </p:spPr>
        <p:txBody>
          <a:bodyPr/>
          <a:lstStyle>
            <a:lvl1pPr marL="281361" indent="-281361" algn="l" defTabSz="1125444" rtl="0" eaLnBrk="1" latinLnBrk="0" hangingPunct="1">
              <a:lnSpc>
                <a:spcPct val="90000"/>
              </a:lnSpc>
              <a:spcBef>
                <a:spcPts val="1231"/>
              </a:spcBef>
              <a:buFont typeface="Arial" panose="020B0604020202020204" pitchFamily="34" charset="0"/>
              <a:buChar char="•"/>
              <a:defRPr sz="2800" kern="1200">
                <a:solidFill>
                  <a:schemeClr val="tx1"/>
                </a:solidFill>
                <a:latin typeface="Proxima Nova" charset="0"/>
                <a:ea typeface="Proxima Nova" charset="0"/>
                <a:cs typeface="Proxima Nova" charset="0"/>
              </a:defRPr>
            </a:lvl1pPr>
            <a:lvl2pPr marL="844083" indent="-281361" algn="l" defTabSz="1125444" rtl="0" eaLnBrk="1" latinLnBrk="0" hangingPunct="1">
              <a:lnSpc>
                <a:spcPct val="90000"/>
              </a:lnSpc>
              <a:spcBef>
                <a:spcPts val="615"/>
              </a:spcBef>
              <a:buFont typeface="Arial" panose="020B0604020202020204" pitchFamily="34" charset="0"/>
              <a:buChar char="•"/>
              <a:defRPr sz="2400" kern="1200">
                <a:solidFill>
                  <a:schemeClr val="tx1"/>
                </a:solidFill>
                <a:latin typeface="Proxima Nova" charset="0"/>
                <a:ea typeface="Proxima Nova" charset="0"/>
                <a:cs typeface="Proxima Nova" charset="0"/>
              </a:defRPr>
            </a:lvl2pPr>
            <a:lvl3pPr marL="1406804" indent="-281361" algn="l" defTabSz="1125444" rtl="0" eaLnBrk="1" latinLnBrk="0" hangingPunct="1">
              <a:lnSpc>
                <a:spcPct val="90000"/>
              </a:lnSpc>
              <a:spcBef>
                <a:spcPts val="615"/>
              </a:spcBef>
              <a:buFont typeface="Arial" panose="020B0604020202020204" pitchFamily="34" charset="0"/>
              <a:buChar char="•"/>
              <a:defRPr sz="2000" kern="1200">
                <a:solidFill>
                  <a:schemeClr val="tx1"/>
                </a:solidFill>
                <a:latin typeface="Proxima Nova" charset="0"/>
                <a:ea typeface="Proxima Nova" charset="0"/>
                <a:cs typeface="Proxima Nova" charset="0"/>
              </a:defRPr>
            </a:lvl3pPr>
            <a:lvl4pPr marL="1969526" indent="-281361" algn="l" defTabSz="1125444" rtl="0" eaLnBrk="1" latinLnBrk="0" hangingPunct="1">
              <a:lnSpc>
                <a:spcPct val="90000"/>
              </a:lnSpc>
              <a:spcBef>
                <a:spcPts val="615"/>
              </a:spcBef>
              <a:buFont typeface="Arial" panose="020B0604020202020204" pitchFamily="34" charset="0"/>
              <a:buChar char="•"/>
              <a:defRPr sz="1800" kern="1200">
                <a:solidFill>
                  <a:schemeClr val="tx1"/>
                </a:solidFill>
                <a:latin typeface="Proxima Nova" charset="0"/>
                <a:ea typeface="Proxima Nova" charset="0"/>
                <a:cs typeface="Proxima Nova" charset="0"/>
              </a:defRPr>
            </a:lvl4pPr>
            <a:lvl5pPr marL="2532248" indent="-281361" algn="l" defTabSz="1125444" rtl="0" eaLnBrk="1" latinLnBrk="0" hangingPunct="1">
              <a:lnSpc>
                <a:spcPct val="90000"/>
              </a:lnSpc>
              <a:spcBef>
                <a:spcPts val="615"/>
              </a:spcBef>
              <a:buFont typeface="Arial" panose="020B0604020202020204" pitchFamily="34" charset="0"/>
              <a:buChar char="•"/>
              <a:defRPr sz="1800" kern="1200">
                <a:solidFill>
                  <a:schemeClr val="tx1"/>
                </a:solidFill>
                <a:latin typeface="Proxima Nova" charset="0"/>
                <a:ea typeface="Proxima Nova" charset="0"/>
                <a:cs typeface="Proxima Nova" charset="0"/>
              </a:defRPr>
            </a:lvl5pPr>
            <a:lvl6pPr marL="3094970"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6pPr>
            <a:lvl7pPr marL="3657691"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7pPr>
            <a:lvl8pPr marL="4220413"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8pPr>
            <a:lvl9pPr marL="4783135"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9pPr>
          </a:lstStyle>
          <a:p>
            <a:pPr marL="0" indent="0">
              <a:spcBef>
                <a:spcPts val="0"/>
              </a:spcBef>
              <a:spcAft>
                <a:spcPts val="2400"/>
              </a:spcAft>
              <a:buFont typeface="Arial" panose="020B0604020202020204" pitchFamily="34" charset="0"/>
              <a:buNone/>
            </a:pPr>
            <a:r>
              <a:rPr lang="en-GB" sz="4400" b="1" dirty="0">
                <a:solidFill>
                  <a:srgbClr val="0088CE"/>
                </a:solidFill>
              </a:rPr>
              <a:t>49</a:t>
            </a:r>
            <a:r>
              <a:rPr lang="en-GB" sz="3600" dirty="0">
                <a:solidFill>
                  <a:srgbClr val="0088CE"/>
                </a:solidFill>
              </a:rPr>
              <a:t>%</a:t>
            </a:r>
          </a:p>
          <a:p>
            <a:pPr marL="0" indent="0">
              <a:spcBef>
                <a:spcPts val="0"/>
              </a:spcBef>
              <a:spcAft>
                <a:spcPts val="1800"/>
              </a:spcAft>
              <a:buFont typeface="Arial" panose="020B0604020202020204" pitchFamily="34" charset="0"/>
              <a:buNone/>
            </a:pPr>
            <a:r>
              <a:rPr lang="en-GB" sz="4400" b="1" dirty="0">
                <a:solidFill>
                  <a:srgbClr val="0088CE"/>
                </a:solidFill>
              </a:rPr>
              <a:t>25</a:t>
            </a:r>
            <a:r>
              <a:rPr lang="en-GB" sz="3600" dirty="0">
                <a:solidFill>
                  <a:srgbClr val="0088CE"/>
                </a:solidFill>
              </a:rPr>
              <a:t>%</a:t>
            </a:r>
          </a:p>
          <a:p>
            <a:pPr marL="0" indent="0">
              <a:spcBef>
                <a:spcPts val="0"/>
              </a:spcBef>
              <a:spcAft>
                <a:spcPts val="1800"/>
              </a:spcAft>
              <a:buFont typeface="Arial" panose="020B0604020202020204" pitchFamily="34" charset="0"/>
              <a:buNone/>
            </a:pPr>
            <a:r>
              <a:rPr lang="en-GB" sz="4400" b="1" dirty="0">
                <a:solidFill>
                  <a:srgbClr val="0088CE"/>
                </a:solidFill>
              </a:rPr>
              <a:t>  4</a:t>
            </a:r>
            <a:r>
              <a:rPr lang="en-GB" sz="3600" dirty="0">
                <a:solidFill>
                  <a:srgbClr val="0088CE"/>
                </a:solidFill>
              </a:rPr>
              <a:t>%</a:t>
            </a:r>
          </a:p>
          <a:p>
            <a:pPr marL="0" indent="0">
              <a:spcBef>
                <a:spcPts val="0"/>
              </a:spcBef>
              <a:spcAft>
                <a:spcPts val="1800"/>
              </a:spcAft>
              <a:buFont typeface="Arial" panose="020B0604020202020204" pitchFamily="34" charset="0"/>
              <a:buNone/>
            </a:pPr>
            <a:r>
              <a:rPr lang="en-GB" sz="4400" b="1" dirty="0">
                <a:solidFill>
                  <a:srgbClr val="0088CE"/>
                </a:solidFill>
              </a:rPr>
              <a:t>65</a:t>
            </a:r>
            <a:r>
              <a:rPr lang="en-GB" sz="3600" dirty="0">
                <a:solidFill>
                  <a:srgbClr val="0088CE"/>
                </a:solidFill>
              </a:rPr>
              <a:t>%</a:t>
            </a:r>
            <a:endParaRPr lang="en-GB" sz="4400" dirty="0">
              <a:solidFill>
                <a:srgbClr val="0088CE"/>
              </a:solidFill>
            </a:endParaRPr>
          </a:p>
        </p:txBody>
      </p:sp>
      <p:sp>
        <p:nvSpPr>
          <p:cNvPr id="5" name="TextBox 4">
            <a:extLst>
              <a:ext uri="{FF2B5EF4-FFF2-40B4-BE49-F238E27FC236}">
                <a16:creationId xmlns:a16="http://schemas.microsoft.com/office/drawing/2014/main" id="{BA497092-D4FA-4C53-8EA2-1D64D0EE08AA}"/>
              </a:ext>
            </a:extLst>
          </p:cNvPr>
          <p:cNvSpPr txBox="1"/>
          <p:nvPr/>
        </p:nvSpPr>
        <p:spPr>
          <a:xfrm>
            <a:off x="1098645" y="5471548"/>
            <a:ext cx="2982035" cy="338554"/>
          </a:xfrm>
          <a:prstGeom prst="rect">
            <a:avLst/>
          </a:prstGeom>
          <a:noFill/>
        </p:spPr>
        <p:txBody>
          <a:bodyPr wrap="square" rtlCol="0">
            <a:spAutoFit/>
          </a:bodyPr>
          <a:lstStyle/>
          <a:p>
            <a:r>
              <a:rPr lang="en-GB" sz="1600" dirty="0">
                <a:latin typeface="Proxima Nova"/>
              </a:rPr>
              <a:t>*Link ’n’ Lock wooden cribs</a:t>
            </a:r>
          </a:p>
        </p:txBody>
      </p:sp>
      <p:sp>
        <p:nvSpPr>
          <p:cNvPr id="2" name="Rectangle 1">
            <a:extLst>
              <a:ext uri="{FF2B5EF4-FFF2-40B4-BE49-F238E27FC236}">
                <a16:creationId xmlns:a16="http://schemas.microsoft.com/office/drawing/2014/main" id="{569DB06F-008F-4BAB-85E5-32D8E2E07DAA}"/>
              </a:ext>
            </a:extLst>
          </p:cNvPr>
          <p:cNvSpPr/>
          <p:nvPr/>
        </p:nvSpPr>
        <p:spPr>
          <a:xfrm>
            <a:off x="8210746" y="273377"/>
            <a:ext cx="1941922" cy="386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7320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F1FBFA-59AF-4621-B07C-54A9A8A15654}"/>
              </a:ext>
            </a:extLst>
          </p:cNvPr>
          <p:cNvSpPr>
            <a:spLocks noGrp="1"/>
          </p:cNvSpPr>
          <p:nvPr>
            <p:ph type="body" sz="quarter" idx="13"/>
          </p:nvPr>
        </p:nvSpPr>
        <p:spPr>
          <a:xfrm>
            <a:off x="1003862" y="447180"/>
            <a:ext cx="5257799" cy="1023811"/>
          </a:xfrm>
        </p:spPr>
        <p:txBody>
          <a:bodyPr>
            <a:normAutofit fontScale="85000" lnSpcReduction="10000"/>
          </a:bodyPr>
          <a:lstStyle/>
          <a:p>
            <a:r>
              <a:rPr lang="en-GB" dirty="0"/>
              <a:t>INDEPENDENT STUDY – </a:t>
            </a:r>
          </a:p>
          <a:p>
            <a:r>
              <a:rPr lang="en-GB" dirty="0"/>
              <a:t>OPTIMISE TARP TRIGGERS</a:t>
            </a:r>
          </a:p>
        </p:txBody>
      </p:sp>
      <p:pic>
        <p:nvPicPr>
          <p:cNvPr id="2" name="Picture 1">
            <a:extLst>
              <a:ext uri="{FF2B5EF4-FFF2-40B4-BE49-F238E27FC236}">
                <a16:creationId xmlns:a16="http://schemas.microsoft.com/office/drawing/2014/main" id="{64EA98E6-B9DD-4555-BAE3-EC815A1487A7}"/>
              </a:ext>
            </a:extLst>
          </p:cNvPr>
          <p:cNvPicPr>
            <a:picLocks noChangeAspect="1"/>
          </p:cNvPicPr>
          <p:nvPr/>
        </p:nvPicPr>
        <p:blipFill>
          <a:blip r:embed="rId3"/>
          <a:stretch>
            <a:fillRect/>
          </a:stretch>
        </p:blipFill>
        <p:spPr>
          <a:xfrm>
            <a:off x="6430617" y="4556414"/>
            <a:ext cx="5555766" cy="1429690"/>
          </a:xfrm>
          <a:prstGeom prst="rect">
            <a:avLst/>
          </a:prstGeom>
        </p:spPr>
      </p:pic>
      <p:pic>
        <p:nvPicPr>
          <p:cNvPr id="4" name="Picture 3">
            <a:extLst>
              <a:ext uri="{FF2B5EF4-FFF2-40B4-BE49-F238E27FC236}">
                <a16:creationId xmlns:a16="http://schemas.microsoft.com/office/drawing/2014/main" id="{CB06FB52-4BFB-472B-B87B-5F2CB567BC7C}"/>
              </a:ext>
            </a:extLst>
          </p:cNvPr>
          <p:cNvPicPr>
            <a:picLocks noChangeAspect="1"/>
          </p:cNvPicPr>
          <p:nvPr/>
        </p:nvPicPr>
        <p:blipFill>
          <a:blip r:embed="rId4"/>
          <a:stretch>
            <a:fillRect/>
          </a:stretch>
        </p:blipFill>
        <p:spPr>
          <a:xfrm>
            <a:off x="6261661" y="1122075"/>
            <a:ext cx="5693349" cy="3296633"/>
          </a:xfrm>
          <a:prstGeom prst="rect">
            <a:avLst/>
          </a:prstGeom>
        </p:spPr>
      </p:pic>
      <p:sp>
        <p:nvSpPr>
          <p:cNvPr id="10" name="TextBox 9">
            <a:extLst>
              <a:ext uri="{FF2B5EF4-FFF2-40B4-BE49-F238E27FC236}">
                <a16:creationId xmlns:a16="http://schemas.microsoft.com/office/drawing/2014/main" id="{C1AB84CC-6EAB-4E2D-B7EC-9154489EB5F1}"/>
              </a:ext>
            </a:extLst>
          </p:cNvPr>
          <p:cNvSpPr txBox="1"/>
          <p:nvPr/>
        </p:nvSpPr>
        <p:spPr>
          <a:xfrm>
            <a:off x="503585" y="1631373"/>
            <a:ext cx="5273011" cy="4524315"/>
          </a:xfrm>
          <a:prstGeom prst="rect">
            <a:avLst/>
          </a:prstGeom>
          <a:noFill/>
        </p:spPr>
        <p:txBody>
          <a:bodyPr wrap="square" rtlCol="0">
            <a:spAutoFit/>
          </a:bodyPr>
          <a:lstStyle/>
          <a:p>
            <a:r>
              <a:rPr lang="en-GB" dirty="0"/>
              <a:t>Real time data provides geotechnical engineers valuable insight into:</a:t>
            </a:r>
          </a:p>
          <a:p>
            <a:endParaRPr lang="en-GB" dirty="0"/>
          </a:p>
          <a:p>
            <a:pPr marL="285750" indent="-285750">
              <a:buFont typeface="Arial" panose="020B0604020202020204" pitchFamily="34" charset="0"/>
              <a:buChar char="•"/>
            </a:pPr>
            <a:r>
              <a:rPr lang="en-GB" dirty="0"/>
              <a:t>Roof stability in front of longwall face</a:t>
            </a:r>
            <a:endParaRPr lang="en-AU" dirty="0"/>
          </a:p>
          <a:p>
            <a:pPr marL="285750" lvl="0" indent="-285750">
              <a:buFont typeface="Arial" panose="020B0604020202020204" pitchFamily="34" charset="0"/>
              <a:buChar char="•"/>
            </a:pPr>
            <a:r>
              <a:rPr lang="en-GB" dirty="0"/>
              <a:t>Effects of changed stress orientation </a:t>
            </a:r>
            <a:endParaRPr lang="en-AU" dirty="0"/>
          </a:p>
          <a:p>
            <a:pPr marL="285750" lvl="0" indent="-285750">
              <a:buFont typeface="Arial" panose="020B0604020202020204" pitchFamily="34" charset="0"/>
              <a:buChar char="•"/>
            </a:pPr>
            <a:r>
              <a:rPr lang="en-GB" dirty="0"/>
              <a:t>Effects of coal mine roof rating </a:t>
            </a:r>
            <a:endParaRPr lang="en-AU" dirty="0"/>
          </a:p>
          <a:p>
            <a:pPr marL="285750" lvl="0" indent="-285750">
              <a:buFont typeface="Arial" panose="020B0604020202020204" pitchFamily="34" charset="0"/>
              <a:buChar char="•"/>
            </a:pPr>
            <a:r>
              <a:rPr lang="en-GB" dirty="0"/>
              <a:t>Movement by horizon</a:t>
            </a:r>
            <a:endParaRPr lang="en-AU" dirty="0"/>
          </a:p>
          <a:p>
            <a:pPr marL="285750" lvl="0" indent="-285750">
              <a:buFont typeface="Arial" panose="020B0604020202020204" pitchFamily="34" charset="0"/>
              <a:buChar char="•"/>
            </a:pPr>
            <a:r>
              <a:rPr lang="en-GB" dirty="0"/>
              <a:t>Acceleration rates</a:t>
            </a:r>
          </a:p>
          <a:p>
            <a:pPr marL="285750" lvl="0" indent="-285750">
              <a:buFont typeface="Arial" panose="020B0604020202020204" pitchFamily="34" charset="0"/>
              <a:buChar char="•"/>
            </a:pPr>
            <a:endParaRPr lang="en-AU" dirty="0"/>
          </a:p>
          <a:p>
            <a:r>
              <a:rPr lang="en-GB" dirty="0">
                <a:cs typeface="Calibri"/>
              </a:rPr>
              <a:t>Using this information in combination with total movement in relation to the longwall face position, can be used to establish baseline roof movement behaviour and help develop appropriate TARP triggers. </a:t>
            </a:r>
          </a:p>
          <a:p>
            <a:r>
              <a:rPr lang="en-GB" dirty="0"/>
              <a:t>  </a:t>
            </a:r>
            <a:endParaRPr lang="en-AU" dirty="0"/>
          </a:p>
          <a:p>
            <a:endParaRPr lang="en-AU" dirty="0"/>
          </a:p>
        </p:txBody>
      </p:sp>
      <p:sp>
        <p:nvSpPr>
          <p:cNvPr id="5" name="Rectangle 4">
            <a:extLst>
              <a:ext uri="{FF2B5EF4-FFF2-40B4-BE49-F238E27FC236}">
                <a16:creationId xmlns:a16="http://schemas.microsoft.com/office/drawing/2014/main" id="{C5E6A12C-7F9E-469B-969E-12A65DB4511A}"/>
              </a:ext>
            </a:extLst>
          </p:cNvPr>
          <p:cNvSpPr/>
          <p:nvPr/>
        </p:nvSpPr>
        <p:spPr>
          <a:xfrm>
            <a:off x="8210746" y="273377"/>
            <a:ext cx="1941922" cy="386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38702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F1FBFA-59AF-4621-B07C-54A9A8A15654}"/>
              </a:ext>
            </a:extLst>
          </p:cNvPr>
          <p:cNvSpPr>
            <a:spLocks noGrp="1"/>
          </p:cNvSpPr>
          <p:nvPr>
            <p:ph type="body" sz="quarter" idx="13"/>
          </p:nvPr>
        </p:nvSpPr>
        <p:spPr>
          <a:xfrm>
            <a:off x="1003862" y="447180"/>
            <a:ext cx="5257799" cy="1023811"/>
          </a:xfrm>
        </p:spPr>
        <p:txBody>
          <a:bodyPr>
            <a:normAutofit fontScale="70000" lnSpcReduction="20000"/>
          </a:bodyPr>
          <a:lstStyle/>
          <a:p>
            <a:r>
              <a:rPr lang="en-GB" dirty="0"/>
              <a:t>INDEPENDENT STUDY – </a:t>
            </a:r>
          </a:p>
          <a:p>
            <a:r>
              <a:rPr lang="en-GB" dirty="0"/>
              <a:t>ESTABLISHING BASELINE BEHAVIOUR</a:t>
            </a:r>
          </a:p>
        </p:txBody>
      </p:sp>
      <p:sp>
        <p:nvSpPr>
          <p:cNvPr id="10" name="TextBox 9">
            <a:extLst>
              <a:ext uri="{FF2B5EF4-FFF2-40B4-BE49-F238E27FC236}">
                <a16:creationId xmlns:a16="http://schemas.microsoft.com/office/drawing/2014/main" id="{C1AB84CC-6EAB-4E2D-B7EC-9154489EB5F1}"/>
              </a:ext>
            </a:extLst>
          </p:cNvPr>
          <p:cNvSpPr txBox="1"/>
          <p:nvPr/>
        </p:nvSpPr>
        <p:spPr>
          <a:xfrm>
            <a:off x="503585" y="1631373"/>
            <a:ext cx="3984197" cy="4524315"/>
          </a:xfrm>
          <a:prstGeom prst="rect">
            <a:avLst/>
          </a:prstGeom>
          <a:noFill/>
        </p:spPr>
        <p:txBody>
          <a:bodyPr wrap="square" rtlCol="0" anchor="t">
            <a:spAutoFit/>
          </a:bodyPr>
          <a:lstStyle/>
          <a:p>
            <a:r>
              <a:rPr lang="en-GB" dirty="0">
                <a:cs typeface="Calibri"/>
              </a:rPr>
              <a:t>The case study shown in this slide indicates that there is a change in acceleration rate at approximately 30mm and 80mm. </a:t>
            </a:r>
          </a:p>
          <a:p>
            <a:endParaRPr lang="en-GB" dirty="0"/>
          </a:p>
          <a:p>
            <a:r>
              <a:rPr lang="en-GB" dirty="0"/>
              <a:t>This continuous feedback loop has been proven to allows sites to optimise their TARP triggers. </a:t>
            </a:r>
          </a:p>
          <a:p>
            <a:endParaRPr lang="en-GB" dirty="0"/>
          </a:p>
          <a:p>
            <a:r>
              <a:rPr lang="en-GB" dirty="0"/>
              <a:t>When we know what “normal” looks like we can respond effectively and make educated design recommendations for support requirements in the future.</a:t>
            </a:r>
          </a:p>
          <a:p>
            <a:endParaRPr lang="en-GB" dirty="0">
              <a:cs typeface="Calibri"/>
            </a:endParaRPr>
          </a:p>
          <a:p>
            <a:endParaRPr lang="en-GB" dirty="0">
              <a:cs typeface="Calibri"/>
            </a:endParaRPr>
          </a:p>
          <a:p>
            <a:endParaRPr lang="en-AU" dirty="0"/>
          </a:p>
        </p:txBody>
      </p:sp>
      <p:pic>
        <p:nvPicPr>
          <p:cNvPr id="5" name="Picture 5" descr="A close up of a map&#10;&#10;Description generated with very high confidence">
            <a:extLst>
              <a:ext uri="{FF2B5EF4-FFF2-40B4-BE49-F238E27FC236}">
                <a16:creationId xmlns:a16="http://schemas.microsoft.com/office/drawing/2014/main" id="{8C381D56-6A12-4466-87F8-96B197491B19}"/>
              </a:ext>
            </a:extLst>
          </p:cNvPr>
          <p:cNvPicPr>
            <a:picLocks noChangeAspect="1"/>
          </p:cNvPicPr>
          <p:nvPr/>
        </p:nvPicPr>
        <p:blipFill>
          <a:blip r:embed="rId3"/>
          <a:stretch>
            <a:fillRect/>
          </a:stretch>
        </p:blipFill>
        <p:spPr>
          <a:xfrm>
            <a:off x="4705586" y="1461280"/>
            <a:ext cx="7032977" cy="4612773"/>
          </a:xfrm>
          <a:prstGeom prst="rect">
            <a:avLst/>
          </a:prstGeom>
        </p:spPr>
      </p:pic>
      <p:cxnSp>
        <p:nvCxnSpPr>
          <p:cNvPr id="4" name="Straight Connector 3">
            <a:extLst>
              <a:ext uri="{FF2B5EF4-FFF2-40B4-BE49-F238E27FC236}">
                <a16:creationId xmlns:a16="http://schemas.microsoft.com/office/drawing/2014/main" id="{728E1C09-A8B1-4EC9-9DB2-A0EEEEAD8A8C}"/>
              </a:ext>
            </a:extLst>
          </p:cNvPr>
          <p:cNvCxnSpPr>
            <a:cxnSpLocks/>
          </p:cNvCxnSpPr>
          <p:nvPr/>
        </p:nvCxnSpPr>
        <p:spPr>
          <a:xfrm flipV="1">
            <a:off x="5187462" y="5047693"/>
            <a:ext cx="1833824" cy="5793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4DBE6C5-C978-4232-8D07-1E534CA1BC17}"/>
              </a:ext>
            </a:extLst>
          </p:cNvPr>
          <p:cNvCxnSpPr>
            <a:cxnSpLocks/>
          </p:cNvCxnSpPr>
          <p:nvPr/>
        </p:nvCxnSpPr>
        <p:spPr>
          <a:xfrm flipV="1">
            <a:off x="7021286" y="3559629"/>
            <a:ext cx="772885" cy="1488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F3454D-6628-4647-9EF5-DBF87687DACF}"/>
              </a:ext>
            </a:extLst>
          </p:cNvPr>
          <p:cNvCxnSpPr>
            <a:cxnSpLocks/>
          </p:cNvCxnSpPr>
          <p:nvPr/>
        </p:nvCxnSpPr>
        <p:spPr>
          <a:xfrm flipV="1">
            <a:off x="7794171" y="1820009"/>
            <a:ext cx="427903" cy="17396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BE704B8-F251-D9E9-DFC7-80CCEA701EFB}"/>
              </a:ext>
            </a:extLst>
          </p:cNvPr>
          <p:cNvSpPr/>
          <p:nvPr/>
        </p:nvSpPr>
        <p:spPr>
          <a:xfrm>
            <a:off x="8210746" y="273377"/>
            <a:ext cx="1941922" cy="386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45365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5AE736-6E5B-43CB-B230-2A8CE1E0611D}"/>
              </a:ext>
            </a:extLst>
          </p:cNvPr>
          <p:cNvSpPr>
            <a:spLocks noGrp="1"/>
          </p:cNvSpPr>
          <p:nvPr>
            <p:ph idx="1"/>
          </p:nvPr>
        </p:nvSpPr>
        <p:spPr>
          <a:xfrm>
            <a:off x="1003861" y="1830460"/>
            <a:ext cx="10515600" cy="4351338"/>
          </a:xfrm>
        </p:spPr>
        <p:txBody>
          <a:bodyPr/>
          <a:lstStyle/>
          <a:p>
            <a:pPr>
              <a:buFont typeface="Wingdings" panose="05000000000000000000" pitchFamily="2" charset="2"/>
              <a:buChar char="Ø"/>
            </a:pPr>
            <a:r>
              <a:rPr lang="en-GB" dirty="0"/>
              <a:t>Introduction</a:t>
            </a:r>
          </a:p>
          <a:p>
            <a:pPr>
              <a:buFont typeface="Wingdings" panose="05000000000000000000" pitchFamily="2" charset="2"/>
              <a:buChar char="Ø"/>
            </a:pPr>
            <a:r>
              <a:rPr lang="en-GB" dirty="0"/>
              <a:t>Limitations of Manual Inspections</a:t>
            </a:r>
          </a:p>
          <a:p>
            <a:pPr>
              <a:buFont typeface="Wingdings" panose="05000000000000000000" pitchFamily="2" charset="2"/>
              <a:buChar char="Ø"/>
            </a:pPr>
            <a:r>
              <a:rPr lang="en-GB" dirty="0"/>
              <a:t>Remote Strata Monitoring</a:t>
            </a:r>
          </a:p>
          <a:p>
            <a:pPr>
              <a:buFont typeface="Wingdings" panose="05000000000000000000" pitchFamily="2" charset="2"/>
              <a:buChar char="Ø"/>
            </a:pPr>
            <a:r>
              <a:rPr lang="en-GB" dirty="0"/>
              <a:t>RockMonitor XR – System Details</a:t>
            </a:r>
          </a:p>
          <a:p>
            <a:pPr>
              <a:buFont typeface="Wingdings" panose="05000000000000000000" pitchFamily="2" charset="2"/>
              <a:buChar char="Ø"/>
            </a:pPr>
            <a:r>
              <a:rPr lang="en-GB" dirty="0"/>
              <a:t>Application Software</a:t>
            </a:r>
          </a:p>
          <a:p>
            <a:pPr>
              <a:buFont typeface="Wingdings" panose="05000000000000000000" pitchFamily="2" charset="2"/>
              <a:buChar char="Ø"/>
            </a:pPr>
            <a:r>
              <a:rPr lang="en-GB" dirty="0"/>
              <a:t>Independent Studies</a:t>
            </a:r>
          </a:p>
          <a:p>
            <a:pPr>
              <a:buFont typeface="Wingdings" panose="05000000000000000000" pitchFamily="2" charset="2"/>
              <a:buChar char="Ø"/>
            </a:pPr>
            <a:r>
              <a:rPr lang="en-GB" dirty="0"/>
              <a:t>What’s Coming Next </a:t>
            </a:r>
          </a:p>
        </p:txBody>
      </p:sp>
      <p:sp>
        <p:nvSpPr>
          <p:cNvPr id="3" name="Text Placeholder 2">
            <a:extLst>
              <a:ext uri="{FF2B5EF4-FFF2-40B4-BE49-F238E27FC236}">
                <a16:creationId xmlns:a16="http://schemas.microsoft.com/office/drawing/2014/main" id="{F8F1FBFA-59AF-4621-B07C-54A9A8A15654}"/>
              </a:ext>
            </a:extLst>
          </p:cNvPr>
          <p:cNvSpPr>
            <a:spLocks noGrp="1"/>
          </p:cNvSpPr>
          <p:nvPr>
            <p:ph type="body" sz="quarter" idx="13"/>
          </p:nvPr>
        </p:nvSpPr>
        <p:spPr>
          <a:xfrm>
            <a:off x="1003862" y="816482"/>
            <a:ext cx="10515599" cy="611187"/>
          </a:xfrm>
        </p:spPr>
        <p:txBody>
          <a:bodyPr/>
          <a:lstStyle/>
          <a:p>
            <a:r>
              <a:rPr lang="en-GB" dirty="0"/>
              <a:t>CONTENTS</a:t>
            </a:r>
          </a:p>
        </p:txBody>
      </p:sp>
      <p:sp>
        <p:nvSpPr>
          <p:cNvPr id="4" name="Rectangle 3">
            <a:extLst>
              <a:ext uri="{FF2B5EF4-FFF2-40B4-BE49-F238E27FC236}">
                <a16:creationId xmlns:a16="http://schemas.microsoft.com/office/drawing/2014/main" id="{7B4A80F2-3F55-901B-E35B-B588529FADFB}"/>
              </a:ext>
            </a:extLst>
          </p:cNvPr>
          <p:cNvSpPr/>
          <p:nvPr/>
        </p:nvSpPr>
        <p:spPr>
          <a:xfrm>
            <a:off x="8210746" y="273377"/>
            <a:ext cx="1941922" cy="386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36027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4F2AAAB-1898-4FE9-B810-9FA1ED9F1164}"/>
              </a:ext>
            </a:extLst>
          </p:cNvPr>
          <p:cNvGrpSpPr/>
          <p:nvPr/>
        </p:nvGrpSpPr>
        <p:grpSpPr>
          <a:xfrm>
            <a:off x="0" y="6087034"/>
            <a:ext cx="12192000" cy="770965"/>
            <a:chOff x="0" y="6087034"/>
            <a:chExt cx="12192000" cy="770965"/>
          </a:xfrm>
        </p:grpSpPr>
        <p:sp>
          <p:nvSpPr>
            <p:cNvPr id="6" name="Rectangle 5">
              <a:extLst>
                <a:ext uri="{FF2B5EF4-FFF2-40B4-BE49-F238E27FC236}">
                  <a16:creationId xmlns:a16="http://schemas.microsoft.com/office/drawing/2014/main" id="{2E1E4021-6878-4B8E-A7D2-3BE64F5F01B4}"/>
                </a:ext>
              </a:extLst>
            </p:cNvPr>
            <p:cNvSpPr/>
            <p:nvPr/>
          </p:nvSpPr>
          <p:spPr>
            <a:xfrm>
              <a:off x="0" y="6087034"/>
              <a:ext cx="12192000" cy="770965"/>
            </a:xfrm>
            <a:prstGeom prst="rect">
              <a:avLst/>
            </a:prstGeom>
            <a:solidFill>
              <a:srgbClr val="ECE7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TextBox 7">
              <a:extLst>
                <a:ext uri="{FF2B5EF4-FFF2-40B4-BE49-F238E27FC236}">
                  <a16:creationId xmlns:a16="http://schemas.microsoft.com/office/drawing/2014/main" id="{DC17D00E-7431-4081-B38E-DCD09F208E2F}"/>
                </a:ext>
              </a:extLst>
            </p:cNvPr>
            <p:cNvSpPr txBox="1"/>
            <p:nvPr/>
          </p:nvSpPr>
          <p:spPr>
            <a:xfrm>
              <a:off x="349622" y="6472517"/>
              <a:ext cx="5893580" cy="291875"/>
            </a:xfrm>
            <a:prstGeom prst="rect">
              <a:avLst/>
            </a:prstGeom>
            <a:noFill/>
          </p:spPr>
          <p:txBody>
            <a:bodyPr wrap="square" lIns="0" rtlCol="0">
              <a:spAutoFit/>
            </a:bodyPr>
            <a:lstStyle/>
            <a:p>
              <a:pPr defTabSz="457200">
                <a:lnSpc>
                  <a:spcPct val="80000"/>
                </a:lnSpc>
              </a:pPr>
              <a:r>
                <a:rPr lang="en-US" sz="2400" b="1" baseline="30000">
                  <a:solidFill>
                    <a:srgbClr val="0099D8"/>
                  </a:solidFill>
                  <a:latin typeface="Univers LT Std 45 Light" charset="0"/>
                  <a:ea typeface="Univers LT Std 45 Light" charset="0"/>
                  <a:cs typeface="Univers LT Std 45 Light" charset="0"/>
                </a:rPr>
                <a:t>Leading Safety Technology</a:t>
              </a:r>
            </a:p>
          </p:txBody>
        </p:sp>
      </p:grpSp>
      <p:sp>
        <p:nvSpPr>
          <p:cNvPr id="13" name="TextBox 12">
            <a:extLst>
              <a:ext uri="{FF2B5EF4-FFF2-40B4-BE49-F238E27FC236}">
                <a16:creationId xmlns:a16="http://schemas.microsoft.com/office/drawing/2014/main" id="{C8475A97-2BB1-4F8F-B88F-0637887E3FC4}"/>
              </a:ext>
            </a:extLst>
          </p:cNvPr>
          <p:cNvSpPr txBox="1"/>
          <p:nvPr/>
        </p:nvSpPr>
        <p:spPr>
          <a:xfrm>
            <a:off x="349622" y="192137"/>
            <a:ext cx="5893580" cy="523220"/>
          </a:xfrm>
          <a:prstGeom prst="rect">
            <a:avLst/>
          </a:prstGeom>
          <a:noFill/>
        </p:spPr>
        <p:txBody>
          <a:bodyPr wrap="square" rtlCol="0">
            <a:spAutoFit/>
          </a:bodyPr>
          <a:lstStyle/>
          <a:p>
            <a:r>
              <a:rPr lang="en-GB" sz="2800" b="1">
                <a:solidFill>
                  <a:srgbClr val="009AD8"/>
                </a:solidFill>
                <a:latin typeface="Univers LT Std 45 Light" panose="020B0403020202020204" pitchFamily="34" charset="0"/>
              </a:rPr>
              <a:t>Summary</a:t>
            </a:r>
            <a:endParaRPr lang="en-GB" sz="2000" b="1">
              <a:solidFill>
                <a:srgbClr val="009AD8"/>
              </a:solidFill>
              <a:latin typeface="Univers LT Std 45 Light" panose="020B0403020202020204" pitchFamily="34" charset="0"/>
            </a:endParaRPr>
          </a:p>
        </p:txBody>
      </p:sp>
      <p:sp>
        <p:nvSpPr>
          <p:cNvPr id="14" name="TextBox 13">
            <a:extLst>
              <a:ext uri="{FF2B5EF4-FFF2-40B4-BE49-F238E27FC236}">
                <a16:creationId xmlns:a16="http://schemas.microsoft.com/office/drawing/2014/main" id="{81E83EC6-495D-4C26-962B-ADCE91379C59}"/>
              </a:ext>
            </a:extLst>
          </p:cNvPr>
          <p:cNvSpPr txBox="1"/>
          <p:nvPr/>
        </p:nvSpPr>
        <p:spPr>
          <a:xfrm>
            <a:off x="349622" y="612150"/>
            <a:ext cx="6380988" cy="307777"/>
          </a:xfrm>
          <a:prstGeom prst="rect">
            <a:avLst/>
          </a:prstGeom>
          <a:noFill/>
        </p:spPr>
        <p:txBody>
          <a:bodyPr wrap="square" rtlCol="0">
            <a:spAutoFit/>
          </a:bodyPr>
          <a:lstStyle/>
          <a:p>
            <a:r>
              <a:rPr lang="en-GB" sz="1400">
                <a:solidFill>
                  <a:srgbClr val="4A4A4A"/>
                </a:solidFill>
                <a:latin typeface="Univers LT Std 45 Light" panose="020B0403020202020204" pitchFamily="34" charset="0"/>
              </a:rPr>
              <a:t>Strata Monitoring</a:t>
            </a:r>
          </a:p>
        </p:txBody>
      </p:sp>
      <p:cxnSp>
        <p:nvCxnSpPr>
          <p:cNvPr id="16" name="Straight Connector 15">
            <a:extLst>
              <a:ext uri="{FF2B5EF4-FFF2-40B4-BE49-F238E27FC236}">
                <a16:creationId xmlns:a16="http://schemas.microsoft.com/office/drawing/2014/main" id="{855635AA-8C7A-43F3-AAD5-2A1C4345C3DC}"/>
              </a:ext>
            </a:extLst>
          </p:cNvPr>
          <p:cNvCxnSpPr>
            <a:cxnSpLocks/>
          </p:cNvCxnSpPr>
          <p:nvPr/>
        </p:nvCxnSpPr>
        <p:spPr>
          <a:xfrm>
            <a:off x="453500" y="960268"/>
            <a:ext cx="11388878" cy="0"/>
          </a:xfrm>
          <a:prstGeom prst="line">
            <a:avLst/>
          </a:prstGeom>
          <a:ln w="19050">
            <a:solidFill>
              <a:srgbClr val="009AD8"/>
            </a:solidFill>
          </a:ln>
        </p:spPr>
        <p:style>
          <a:lnRef idx="1">
            <a:schemeClr val="accent1"/>
          </a:lnRef>
          <a:fillRef idx="0">
            <a:schemeClr val="accent1"/>
          </a:fillRef>
          <a:effectRef idx="0">
            <a:schemeClr val="accent1"/>
          </a:effectRef>
          <a:fontRef idx="minor">
            <a:schemeClr val="tx1"/>
          </a:fontRef>
        </p:style>
      </p:cxnSp>
      <p:sp>
        <p:nvSpPr>
          <p:cNvPr id="47" name="Content Placeholder 1">
            <a:extLst>
              <a:ext uri="{FF2B5EF4-FFF2-40B4-BE49-F238E27FC236}">
                <a16:creationId xmlns:a16="http://schemas.microsoft.com/office/drawing/2014/main" id="{ACEDF173-721A-47A0-8D24-2F1982356545}"/>
              </a:ext>
            </a:extLst>
          </p:cNvPr>
          <p:cNvSpPr txBox="1">
            <a:spLocks/>
          </p:cNvSpPr>
          <p:nvPr/>
        </p:nvSpPr>
        <p:spPr>
          <a:xfrm>
            <a:off x="540876" y="1763156"/>
            <a:ext cx="10515600" cy="4351338"/>
          </a:xfrm>
          <a:prstGeom prst="rect">
            <a:avLst/>
          </a:prstGeom>
        </p:spPr>
        <p:txBody>
          <a:bodyPr/>
          <a:lstStyle>
            <a:lvl1pPr marL="0" indent="0" algn="ctr" defTabSz="1125444" rtl="0" eaLnBrk="1" latinLnBrk="0" hangingPunct="1">
              <a:lnSpc>
                <a:spcPct val="90000"/>
              </a:lnSpc>
              <a:spcBef>
                <a:spcPts val="1231"/>
              </a:spcBef>
              <a:buFont typeface="Arial" panose="020B0604020202020204" pitchFamily="34" charset="0"/>
              <a:buNone/>
              <a:defRPr sz="2800" kern="1200">
                <a:solidFill>
                  <a:schemeClr val="tx1"/>
                </a:solidFill>
                <a:latin typeface="Proxima Nova"/>
                <a:ea typeface="+mn-ea"/>
                <a:cs typeface="+mn-cs"/>
              </a:defRPr>
            </a:lvl1pPr>
            <a:lvl2pPr marL="562722" indent="0" algn="ctr" defTabSz="1125444" rtl="0" eaLnBrk="1" latinLnBrk="0" hangingPunct="1">
              <a:lnSpc>
                <a:spcPct val="90000"/>
              </a:lnSpc>
              <a:spcBef>
                <a:spcPts val="615"/>
              </a:spcBef>
              <a:buFont typeface="Arial" panose="020B0604020202020204" pitchFamily="34" charset="0"/>
              <a:buNone/>
              <a:defRPr sz="2462" kern="1200">
                <a:solidFill>
                  <a:schemeClr val="tx1"/>
                </a:solidFill>
                <a:latin typeface="+mn-lt"/>
                <a:ea typeface="+mn-ea"/>
                <a:cs typeface="+mn-cs"/>
              </a:defRPr>
            </a:lvl2pPr>
            <a:lvl3pPr marL="1125444" indent="0" algn="ctr" defTabSz="1125444" rtl="0" eaLnBrk="1" latinLnBrk="0" hangingPunct="1">
              <a:lnSpc>
                <a:spcPct val="90000"/>
              </a:lnSpc>
              <a:spcBef>
                <a:spcPts val="615"/>
              </a:spcBef>
              <a:buFont typeface="Arial" panose="020B0604020202020204" pitchFamily="34" charset="0"/>
              <a:buNone/>
              <a:defRPr sz="2215" kern="1200">
                <a:solidFill>
                  <a:schemeClr val="tx1"/>
                </a:solidFill>
                <a:latin typeface="+mn-lt"/>
                <a:ea typeface="+mn-ea"/>
                <a:cs typeface="+mn-cs"/>
              </a:defRPr>
            </a:lvl3pPr>
            <a:lvl4pPr marL="1688165" indent="0" algn="ctr" defTabSz="1125444" rtl="0" eaLnBrk="1" latinLnBrk="0" hangingPunct="1">
              <a:lnSpc>
                <a:spcPct val="90000"/>
              </a:lnSpc>
              <a:spcBef>
                <a:spcPts val="615"/>
              </a:spcBef>
              <a:buFont typeface="Arial" panose="020B0604020202020204" pitchFamily="34" charset="0"/>
              <a:buNone/>
              <a:defRPr sz="1969" kern="1200">
                <a:solidFill>
                  <a:schemeClr val="tx1"/>
                </a:solidFill>
                <a:latin typeface="+mn-lt"/>
                <a:ea typeface="+mn-ea"/>
                <a:cs typeface="+mn-cs"/>
              </a:defRPr>
            </a:lvl4pPr>
            <a:lvl5pPr marL="2250887" indent="0" algn="ctr" defTabSz="1125444" rtl="0" eaLnBrk="1" latinLnBrk="0" hangingPunct="1">
              <a:lnSpc>
                <a:spcPct val="90000"/>
              </a:lnSpc>
              <a:spcBef>
                <a:spcPts val="615"/>
              </a:spcBef>
              <a:buFont typeface="Arial" panose="020B0604020202020204" pitchFamily="34" charset="0"/>
              <a:buNone/>
              <a:defRPr sz="1969" kern="1200">
                <a:solidFill>
                  <a:schemeClr val="tx1"/>
                </a:solidFill>
                <a:latin typeface="+mn-lt"/>
                <a:ea typeface="+mn-ea"/>
                <a:cs typeface="+mn-cs"/>
              </a:defRPr>
            </a:lvl5pPr>
            <a:lvl6pPr marL="2813609" indent="0" algn="ctr" defTabSz="1125444" rtl="0" eaLnBrk="1" latinLnBrk="0" hangingPunct="1">
              <a:lnSpc>
                <a:spcPct val="90000"/>
              </a:lnSpc>
              <a:spcBef>
                <a:spcPts val="615"/>
              </a:spcBef>
              <a:buFont typeface="Arial" panose="020B0604020202020204" pitchFamily="34" charset="0"/>
              <a:buNone/>
              <a:defRPr sz="1969" kern="1200">
                <a:solidFill>
                  <a:schemeClr val="tx1"/>
                </a:solidFill>
                <a:latin typeface="+mn-lt"/>
                <a:ea typeface="+mn-ea"/>
                <a:cs typeface="+mn-cs"/>
              </a:defRPr>
            </a:lvl6pPr>
            <a:lvl7pPr marL="3376331" indent="0" algn="ctr" defTabSz="1125444" rtl="0" eaLnBrk="1" latinLnBrk="0" hangingPunct="1">
              <a:lnSpc>
                <a:spcPct val="90000"/>
              </a:lnSpc>
              <a:spcBef>
                <a:spcPts val="615"/>
              </a:spcBef>
              <a:buFont typeface="Arial" panose="020B0604020202020204" pitchFamily="34" charset="0"/>
              <a:buNone/>
              <a:defRPr sz="1969" kern="1200">
                <a:solidFill>
                  <a:schemeClr val="tx1"/>
                </a:solidFill>
                <a:latin typeface="+mn-lt"/>
                <a:ea typeface="+mn-ea"/>
                <a:cs typeface="+mn-cs"/>
              </a:defRPr>
            </a:lvl7pPr>
            <a:lvl8pPr marL="3939052" indent="0" algn="ctr" defTabSz="1125444" rtl="0" eaLnBrk="1" latinLnBrk="0" hangingPunct="1">
              <a:lnSpc>
                <a:spcPct val="90000"/>
              </a:lnSpc>
              <a:spcBef>
                <a:spcPts val="615"/>
              </a:spcBef>
              <a:buFont typeface="Arial" panose="020B0604020202020204" pitchFamily="34" charset="0"/>
              <a:buNone/>
              <a:defRPr sz="1969" kern="1200">
                <a:solidFill>
                  <a:schemeClr val="tx1"/>
                </a:solidFill>
                <a:latin typeface="+mn-lt"/>
                <a:ea typeface="+mn-ea"/>
                <a:cs typeface="+mn-cs"/>
              </a:defRPr>
            </a:lvl8pPr>
            <a:lvl9pPr marL="4501774" indent="0" algn="ctr" defTabSz="1125444" rtl="0" eaLnBrk="1" latinLnBrk="0" hangingPunct="1">
              <a:lnSpc>
                <a:spcPct val="90000"/>
              </a:lnSpc>
              <a:spcBef>
                <a:spcPts val="615"/>
              </a:spcBef>
              <a:buFont typeface="Arial" panose="020B0604020202020204" pitchFamily="34" charset="0"/>
              <a:buNone/>
              <a:defRPr sz="1969" kern="1200">
                <a:solidFill>
                  <a:schemeClr val="tx1"/>
                </a:solidFill>
                <a:latin typeface="+mn-lt"/>
                <a:ea typeface="+mn-ea"/>
                <a:cs typeface="+mn-cs"/>
              </a:defRPr>
            </a:lvl9pPr>
          </a:lstStyle>
          <a:p>
            <a:pPr marL="457200" indent="-457200" algn="l">
              <a:spcAft>
                <a:spcPts val="1200"/>
              </a:spcAft>
              <a:buFont typeface="Arial" panose="020B0604020202020204" pitchFamily="34" charset="0"/>
              <a:buChar char="•"/>
            </a:pPr>
            <a:r>
              <a:rPr lang="en-GB" sz="2000" dirty="0">
                <a:latin typeface="Proxima Nova Rg" panose="02000506030000020004" pitchFamily="2" charset="0"/>
              </a:rPr>
              <a:t>Remote monitoring provides </a:t>
            </a:r>
            <a:r>
              <a:rPr lang="en-GB" sz="2000" b="1" dirty="0">
                <a:solidFill>
                  <a:srgbClr val="0088CE"/>
                </a:solidFill>
                <a:latin typeface="Proxima Nova Rg" panose="02000506030000020004" pitchFamily="2" charset="0"/>
              </a:rPr>
              <a:t>significant benefits</a:t>
            </a:r>
            <a:r>
              <a:rPr lang="en-GB" sz="2000" dirty="0">
                <a:latin typeface="Proxima Nova Rg" panose="02000506030000020004" pitchFamily="2" charset="0"/>
              </a:rPr>
              <a:t> vs. manual, including a dramatic increase in safety.</a:t>
            </a:r>
          </a:p>
          <a:p>
            <a:pPr marL="457200" indent="-457200" algn="l">
              <a:spcAft>
                <a:spcPts val="1200"/>
              </a:spcAft>
              <a:buFont typeface="Arial" panose="020B0604020202020204" pitchFamily="34" charset="0"/>
              <a:buChar char="•"/>
            </a:pPr>
            <a:r>
              <a:rPr lang="en-GB" sz="2000" dirty="0">
                <a:latin typeface="Proxima Nova Rg" panose="02000506030000020004" pitchFamily="2" charset="0"/>
              </a:rPr>
              <a:t>RockMonitor have been </a:t>
            </a:r>
            <a:r>
              <a:rPr lang="en-GB" sz="2000" b="1" dirty="0">
                <a:solidFill>
                  <a:srgbClr val="0088CE"/>
                </a:solidFill>
                <a:latin typeface="Proxima Nova Rg" panose="02000506030000020004" pitchFamily="2" charset="0"/>
              </a:rPr>
              <a:t>proven</a:t>
            </a:r>
            <a:r>
              <a:rPr lang="en-GB" sz="2000" dirty="0">
                <a:latin typeface="Proxima Nova Rg" panose="02000506030000020004" pitchFamily="2" charset="0"/>
              </a:rPr>
              <a:t> in some of the world’s largest mines.</a:t>
            </a:r>
          </a:p>
          <a:p>
            <a:pPr marL="457200" indent="-457200" algn="l">
              <a:spcAft>
                <a:spcPts val="1200"/>
              </a:spcAft>
              <a:buFont typeface="Arial" panose="020B0604020202020204" pitchFamily="34" charset="0"/>
              <a:buChar char="•"/>
            </a:pPr>
            <a:r>
              <a:rPr lang="en-GB" sz="2000" dirty="0">
                <a:latin typeface="Proxima Nova Rg" panose="02000506030000020004" pitchFamily="2" charset="0"/>
              </a:rPr>
              <a:t>Instruments now able to be installed directly from continuous miner </a:t>
            </a:r>
            <a:r>
              <a:rPr lang="en-GB" sz="2000" b="1" dirty="0">
                <a:solidFill>
                  <a:srgbClr val="0088CE"/>
                </a:solidFill>
                <a:latin typeface="Proxima Nova Rg" panose="02000506030000020004" pitchFamily="2" charset="0"/>
              </a:rPr>
              <a:t>by operators, </a:t>
            </a:r>
            <a:r>
              <a:rPr lang="en-GB" sz="2000" dirty="0">
                <a:latin typeface="Proxima Nova Rg" panose="02000506030000020004" pitchFamily="2" charset="0"/>
              </a:rPr>
              <a:t>as part of standard mining processes. </a:t>
            </a:r>
          </a:p>
          <a:p>
            <a:pPr marL="457200" indent="-457200" algn="l">
              <a:spcAft>
                <a:spcPts val="1200"/>
              </a:spcAft>
              <a:buFont typeface="Arial" panose="020B0604020202020204" pitchFamily="34" charset="0"/>
              <a:buChar char="•"/>
            </a:pPr>
            <a:r>
              <a:rPr lang="en-GB" sz="2000" dirty="0">
                <a:latin typeface="Proxima Nova Rg" panose="02000506030000020004" pitchFamily="2" charset="0"/>
              </a:rPr>
              <a:t>Efficiency improvements gained through </a:t>
            </a:r>
            <a:r>
              <a:rPr lang="en-GB" sz="2000" b="1" dirty="0">
                <a:solidFill>
                  <a:srgbClr val="0088CE"/>
                </a:solidFill>
                <a:latin typeface="Proxima Nova Rg" panose="02000506030000020004" pitchFamily="2" charset="0"/>
              </a:rPr>
              <a:t>increased production </a:t>
            </a:r>
            <a:r>
              <a:rPr lang="en-GB" sz="2000" dirty="0">
                <a:latin typeface="Proxima Nova Rg" panose="02000506030000020004" pitchFamily="2" charset="0"/>
              </a:rPr>
              <a:t>and reduced manual checking can provide significant savings.</a:t>
            </a:r>
          </a:p>
        </p:txBody>
      </p:sp>
      <p:sp>
        <p:nvSpPr>
          <p:cNvPr id="3" name="Rectangle 2">
            <a:extLst>
              <a:ext uri="{FF2B5EF4-FFF2-40B4-BE49-F238E27FC236}">
                <a16:creationId xmlns:a16="http://schemas.microsoft.com/office/drawing/2014/main" id="{8EB573A1-6671-1744-F16C-C9591441742C}"/>
              </a:ext>
            </a:extLst>
          </p:cNvPr>
          <p:cNvSpPr/>
          <p:nvPr/>
        </p:nvSpPr>
        <p:spPr>
          <a:xfrm>
            <a:off x="8210746" y="273377"/>
            <a:ext cx="1941922" cy="386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65381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4F2AAAB-1898-4FE9-B810-9FA1ED9F1164}"/>
              </a:ext>
            </a:extLst>
          </p:cNvPr>
          <p:cNvGrpSpPr/>
          <p:nvPr/>
        </p:nvGrpSpPr>
        <p:grpSpPr>
          <a:xfrm>
            <a:off x="0" y="6087034"/>
            <a:ext cx="12192000" cy="770965"/>
            <a:chOff x="0" y="6087034"/>
            <a:chExt cx="12192000" cy="770965"/>
          </a:xfrm>
        </p:grpSpPr>
        <p:sp>
          <p:nvSpPr>
            <p:cNvPr id="6" name="Rectangle 5">
              <a:extLst>
                <a:ext uri="{FF2B5EF4-FFF2-40B4-BE49-F238E27FC236}">
                  <a16:creationId xmlns:a16="http://schemas.microsoft.com/office/drawing/2014/main" id="{2E1E4021-6878-4B8E-A7D2-3BE64F5F01B4}"/>
                </a:ext>
              </a:extLst>
            </p:cNvPr>
            <p:cNvSpPr/>
            <p:nvPr/>
          </p:nvSpPr>
          <p:spPr>
            <a:xfrm>
              <a:off x="0" y="6087034"/>
              <a:ext cx="12192000" cy="770965"/>
            </a:xfrm>
            <a:prstGeom prst="rect">
              <a:avLst/>
            </a:prstGeom>
            <a:solidFill>
              <a:srgbClr val="ECE7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TextBox 7">
              <a:extLst>
                <a:ext uri="{FF2B5EF4-FFF2-40B4-BE49-F238E27FC236}">
                  <a16:creationId xmlns:a16="http://schemas.microsoft.com/office/drawing/2014/main" id="{DC17D00E-7431-4081-B38E-DCD09F208E2F}"/>
                </a:ext>
              </a:extLst>
            </p:cNvPr>
            <p:cNvSpPr txBox="1"/>
            <p:nvPr/>
          </p:nvSpPr>
          <p:spPr>
            <a:xfrm>
              <a:off x="349622" y="6472517"/>
              <a:ext cx="5893580" cy="291875"/>
            </a:xfrm>
            <a:prstGeom prst="rect">
              <a:avLst/>
            </a:prstGeom>
            <a:noFill/>
          </p:spPr>
          <p:txBody>
            <a:bodyPr wrap="square" lIns="0" rtlCol="0">
              <a:spAutoFit/>
            </a:bodyPr>
            <a:lstStyle/>
            <a:p>
              <a:pPr defTabSz="457200">
                <a:lnSpc>
                  <a:spcPct val="80000"/>
                </a:lnSpc>
              </a:pPr>
              <a:r>
                <a:rPr lang="en-US" sz="2400" b="1" baseline="30000">
                  <a:solidFill>
                    <a:srgbClr val="0099D8"/>
                  </a:solidFill>
                  <a:latin typeface="Univers LT Std 45 Light" charset="0"/>
                  <a:ea typeface="Univers LT Std 45 Light" charset="0"/>
                  <a:cs typeface="Univers LT Std 45 Light" charset="0"/>
                </a:rPr>
                <a:t>Leading Safety Technology</a:t>
              </a:r>
            </a:p>
          </p:txBody>
        </p:sp>
      </p:grpSp>
      <p:sp>
        <p:nvSpPr>
          <p:cNvPr id="13" name="TextBox 12">
            <a:extLst>
              <a:ext uri="{FF2B5EF4-FFF2-40B4-BE49-F238E27FC236}">
                <a16:creationId xmlns:a16="http://schemas.microsoft.com/office/drawing/2014/main" id="{C8475A97-2BB1-4F8F-B88F-0637887E3FC4}"/>
              </a:ext>
            </a:extLst>
          </p:cNvPr>
          <p:cNvSpPr txBox="1"/>
          <p:nvPr/>
        </p:nvSpPr>
        <p:spPr>
          <a:xfrm>
            <a:off x="349622" y="192137"/>
            <a:ext cx="5893580" cy="523220"/>
          </a:xfrm>
          <a:prstGeom prst="rect">
            <a:avLst/>
          </a:prstGeom>
          <a:noFill/>
        </p:spPr>
        <p:txBody>
          <a:bodyPr wrap="square" rtlCol="0">
            <a:spAutoFit/>
          </a:bodyPr>
          <a:lstStyle/>
          <a:p>
            <a:r>
              <a:rPr lang="en-GB" sz="2800" b="1" dirty="0">
                <a:solidFill>
                  <a:srgbClr val="009AD8"/>
                </a:solidFill>
                <a:latin typeface="Univers LT Std 45 Light" panose="020B0403020202020204" pitchFamily="34" charset="0"/>
              </a:rPr>
              <a:t>Where To Next?</a:t>
            </a:r>
            <a:endParaRPr lang="en-GB" sz="2000" b="1" dirty="0">
              <a:solidFill>
                <a:srgbClr val="009AD8"/>
              </a:solidFill>
              <a:latin typeface="Univers LT Std 45 Light" panose="020B0403020202020204" pitchFamily="34" charset="0"/>
            </a:endParaRPr>
          </a:p>
        </p:txBody>
      </p:sp>
      <p:sp>
        <p:nvSpPr>
          <p:cNvPr id="14" name="TextBox 13">
            <a:extLst>
              <a:ext uri="{FF2B5EF4-FFF2-40B4-BE49-F238E27FC236}">
                <a16:creationId xmlns:a16="http://schemas.microsoft.com/office/drawing/2014/main" id="{81E83EC6-495D-4C26-962B-ADCE91379C59}"/>
              </a:ext>
            </a:extLst>
          </p:cNvPr>
          <p:cNvSpPr txBox="1"/>
          <p:nvPr/>
        </p:nvSpPr>
        <p:spPr>
          <a:xfrm>
            <a:off x="349622" y="612150"/>
            <a:ext cx="6380988" cy="307777"/>
          </a:xfrm>
          <a:prstGeom prst="rect">
            <a:avLst/>
          </a:prstGeom>
          <a:noFill/>
        </p:spPr>
        <p:txBody>
          <a:bodyPr wrap="square" rtlCol="0">
            <a:spAutoFit/>
          </a:bodyPr>
          <a:lstStyle/>
          <a:p>
            <a:r>
              <a:rPr lang="en-GB" sz="1400">
                <a:solidFill>
                  <a:srgbClr val="4A4A4A"/>
                </a:solidFill>
                <a:latin typeface="Univers LT Std 45 Light" panose="020B0403020202020204" pitchFamily="34" charset="0"/>
              </a:rPr>
              <a:t>Strata Monitoring</a:t>
            </a:r>
          </a:p>
        </p:txBody>
      </p:sp>
      <p:cxnSp>
        <p:nvCxnSpPr>
          <p:cNvPr id="16" name="Straight Connector 15">
            <a:extLst>
              <a:ext uri="{FF2B5EF4-FFF2-40B4-BE49-F238E27FC236}">
                <a16:creationId xmlns:a16="http://schemas.microsoft.com/office/drawing/2014/main" id="{855635AA-8C7A-43F3-AAD5-2A1C4345C3DC}"/>
              </a:ext>
            </a:extLst>
          </p:cNvPr>
          <p:cNvCxnSpPr>
            <a:cxnSpLocks/>
          </p:cNvCxnSpPr>
          <p:nvPr/>
        </p:nvCxnSpPr>
        <p:spPr>
          <a:xfrm>
            <a:off x="453500" y="960268"/>
            <a:ext cx="11388878" cy="0"/>
          </a:xfrm>
          <a:prstGeom prst="line">
            <a:avLst/>
          </a:prstGeom>
          <a:ln w="19050">
            <a:solidFill>
              <a:srgbClr val="009AD8"/>
            </a:solidFill>
          </a:ln>
        </p:spPr>
        <p:style>
          <a:lnRef idx="1">
            <a:schemeClr val="accent1"/>
          </a:lnRef>
          <a:fillRef idx="0">
            <a:schemeClr val="accent1"/>
          </a:fillRef>
          <a:effectRef idx="0">
            <a:schemeClr val="accent1"/>
          </a:effectRef>
          <a:fontRef idx="minor">
            <a:schemeClr val="tx1"/>
          </a:fontRef>
        </p:style>
      </p:cxnSp>
      <p:sp>
        <p:nvSpPr>
          <p:cNvPr id="47" name="Content Placeholder 1">
            <a:extLst>
              <a:ext uri="{FF2B5EF4-FFF2-40B4-BE49-F238E27FC236}">
                <a16:creationId xmlns:a16="http://schemas.microsoft.com/office/drawing/2014/main" id="{ACEDF173-721A-47A0-8D24-2F1982356545}"/>
              </a:ext>
            </a:extLst>
          </p:cNvPr>
          <p:cNvSpPr txBox="1">
            <a:spLocks/>
          </p:cNvSpPr>
          <p:nvPr/>
        </p:nvSpPr>
        <p:spPr>
          <a:xfrm>
            <a:off x="540876" y="1763156"/>
            <a:ext cx="10515600" cy="4351338"/>
          </a:xfrm>
          <a:prstGeom prst="rect">
            <a:avLst/>
          </a:prstGeom>
        </p:spPr>
        <p:txBody>
          <a:bodyPr/>
          <a:lstStyle>
            <a:lvl1pPr marL="0" indent="0" algn="ctr" defTabSz="1125444" rtl="0" eaLnBrk="1" latinLnBrk="0" hangingPunct="1">
              <a:lnSpc>
                <a:spcPct val="90000"/>
              </a:lnSpc>
              <a:spcBef>
                <a:spcPts val="1231"/>
              </a:spcBef>
              <a:buFont typeface="Arial" panose="020B0604020202020204" pitchFamily="34" charset="0"/>
              <a:buNone/>
              <a:defRPr sz="2800" kern="1200">
                <a:solidFill>
                  <a:schemeClr val="tx1"/>
                </a:solidFill>
                <a:latin typeface="Proxima Nova"/>
                <a:ea typeface="+mn-ea"/>
                <a:cs typeface="+mn-cs"/>
              </a:defRPr>
            </a:lvl1pPr>
            <a:lvl2pPr marL="562722" indent="0" algn="ctr" defTabSz="1125444" rtl="0" eaLnBrk="1" latinLnBrk="0" hangingPunct="1">
              <a:lnSpc>
                <a:spcPct val="90000"/>
              </a:lnSpc>
              <a:spcBef>
                <a:spcPts val="615"/>
              </a:spcBef>
              <a:buFont typeface="Arial" panose="020B0604020202020204" pitchFamily="34" charset="0"/>
              <a:buNone/>
              <a:defRPr sz="2462" kern="1200">
                <a:solidFill>
                  <a:schemeClr val="tx1"/>
                </a:solidFill>
                <a:latin typeface="+mn-lt"/>
                <a:ea typeface="+mn-ea"/>
                <a:cs typeface="+mn-cs"/>
              </a:defRPr>
            </a:lvl2pPr>
            <a:lvl3pPr marL="1125444" indent="0" algn="ctr" defTabSz="1125444" rtl="0" eaLnBrk="1" latinLnBrk="0" hangingPunct="1">
              <a:lnSpc>
                <a:spcPct val="90000"/>
              </a:lnSpc>
              <a:spcBef>
                <a:spcPts val="615"/>
              </a:spcBef>
              <a:buFont typeface="Arial" panose="020B0604020202020204" pitchFamily="34" charset="0"/>
              <a:buNone/>
              <a:defRPr sz="2215" kern="1200">
                <a:solidFill>
                  <a:schemeClr val="tx1"/>
                </a:solidFill>
                <a:latin typeface="+mn-lt"/>
                <a:ea typeface="+mn-ea"/>
                <a:cs typeface="+mn-cs"/>
              </a:defRPr>
            </a:lvl3pPr>
            <a:lvl4pPr marL="1688165" indent="0" algn="ctr" defTabSz="1125444" rtl="0" eaLnBrk="1" latinLnBrk="0" hangingPunct="1">
              <a:lnSpc>
                <a:spcPct val="90000"/>
              </a:lnSpc>
              <a:spcBef>
                <a:spcPts val="615"/>
              </a:spcBef>
              <a:buFont typeface="Arial" panose="020B0604020202020204" pitchFamily="34" charset="0"/>
              <a:buNone/>
              <a:defRPr sz="1969" kern="1200">
                <a:solidFill>
                  <a:schemeClr val="tx1"/>
                </a:solidFill>
                <a:latin typeface="+mn-lt"/>
                <a:ea typeface="+mn-ea"/>
                <a:cs typeface="+mn-cs"/>
              </a:defRPr>
            </a:lvl4pPr>
            <a:lvl5pPr marL="2250887" indent="0" algn="ctr" defTabSz="1125444" rtl="0" eaLnBrk="1" latinLnBrk="0" hangingPunct="1">
              <a:lnSpc>
                <a:spcPct val="90000"/>
              </a:lnSpc>
              <a:spcBef>
                <a:spcPts val="615"/>
              </a:spcBef>
              <a:buFont typeface="Arial" panose="020B0604020202020204" pitchFamily="34" charset="0"/>
              <a:buNone/>
              <a:defRPr sz="1969" kern="1200">
                <a:solidFill>
                  <a:schemeClr val="tx1"/>
                </a:solidFill>
                <a:latin typeface="+mn-lt"/>
                <a:ea typeface="+mn-ea"/>
                <a:cs typeface="+mn-cs"/>
              </a:defRPr>
            </a:lvl5pPr>
            <a:lvl6pPr marL="2813609" indent="0" algn="ctr" defTabSz="1125444" rtl="0" eaLnBrk="1" latinLnBrk="0" hangingPunct="1">
              <a:lnSpc>
                <a:spcPct val="90000"/>
              </a:lnSpc>
              <a:spcBef>
                <a:spcPts val="615"/>
              </a:spcBef>
              <a:buFont typeface="Arial" panose="020B0604020202020204" pitchFamily="34" charset="0"/>
              <a:buNone/>
              <a:defRPr sz="1969" kern="1200">
                <a:solidFill>
                  <a:schemeClr val="tx1"/>
                </a:solidFill>
                <a:latin typeface="+mn-lt"/>
                <a:ea typeface="+mn-ea"/>
                <a:cs typeface="+mn-cs"/>
              </a:defRPr>
            </a:lvl6pPr>
            <a:lvl7pPr marL="3376331" indent="0" algn="ctr" defTabSz="1125444" rtl="0" eaLnBrk="1" latinLnBrk="0" hangingPunct="1">
              <a:lnSpc>
                <a:spcPct val="90000"/>
              </a:lnSpc>
              <a:spcBef>
                <a:spcPts val="615"/>
              </a:spcBef>
              <a:buFont typeface="Arial" panose="020B0604020202020204" pitchFamily="34" charset="0"/>
              <a:buNone/>
              <a:defRPr sz="1969" kern="1200">
                <a:solidFill>
                  <a:schemeClr val="tx1"/>
                </a:solidFill>
                <a:latin typeface="+mn-lt"/>
                <a:ea typeface="+mn-ea"/>
                <a:cs typeface="+mn-cs"/>
              </a:defRPr>
            </a:lvl7pPr>
            <a:lvl8pPr marL="3939052" indent="0" algn="ctr" defTabSz="1125444" rtl="0" eaLnBrk="1" latinLnBrk="0" hangingPunct="1">
              <a:lnSpc>
                <a:spcPct val="90000"/>
              </a:lnSpc>
              <a:spcBef>
                <a:spcPts val="615"/>
              </a:spcBef>
              <a:buFont typeface="Arial" panose="020B0604020202020204" pitchFamily="34" charset="0"/>
              <a:buNone/>
              <a:defRPr sz="1969" kern="1200">
                <a:solidFill>
                  <a:schemeClr val="tx1"/>
                </a:solidFill>
                <a:latin typeface="+mn-lt"/>
                <a:ea typeface="+mn-ea"/>
                <a:cs typeface="+mn-cs"/>
              </a:defRPr>
            </a:lvl8pPr>
            <a:lvl9pPr marL="4501774" indent="0" algn="ctr" defTabSz="1125444" rtl="0" eaLnBrk="1" latinLnBrk="0" hangingPunct="1">
              <a:lnSpc>
                <a:spcPct val="90000"/>
              </a:lnSpc>
              <a:spcBef>
                <a:spcPts val="615"/>
              </a:spcBef>
              <a:buFont typeface="Arial" panose="020B0604020202020204" pitchFamily="34" charset="0"/>
              <a:buNone/>
              <a:defRPr sz="1969" kern="1200">
                <a:solidFill>
                  <a:schemeClr val="tx1"/>
                </a:solidFill>
                <a:latin typeface="+mn-lt"/>
                <a:ea typeface="+mn-ea"/>
                <a:cs typeface="+mn-cs"/>
              </a:defRPr>
            </a:lvl9pPr>
          </a:lstStyle>
          <a:p>
            <a:pPr algn="l">
              <a:spcAft>
                <a:spcPts val="1200"/>
              </a:spcAft>
            </a:pPr>
            <a:r>
              <a:rPr lang="en-GB" sz="2000" dirty="0">
                <a:latin typeface="Proxima Nova Rg" panose="02000506030000020004" pitchFamily="2" charset="0"/>
              </a:rPr>
              <a:t>Continue the Automation Journey!</a:t>
            </a:r>
          </a:p>
          <a:p>
            <a:pPr marL="457200" indent="-457200" algn="l">
              <a:spcAft>
                <a:spcPts val="1200"/>
              </a:spcAft>
              <a:buFont typeface="Arial" panose="020B0604020202020204" pitchFamily="34" charset="0"/>
              <a:buChar char="•"/>
            </a:pPr>
            <a:r>
              <a:rPr lang="en-GB" sz="2000" dirty="0">
                <a:latin typeface="Proxima Nova Rg" panose="02000506030000020004" pitchFamily="2" charset="0"/>
              </a:rPr>
              <a:t>SMART junction box being designed and certified to allow for automated disconnection and in conjunction with remote operating centres.</a:t>
            </a:r>
          </a:p>
          <a:p>
            <a:pPr marL="457200" indent="-457200" algn="l">
              <a:spcAft>
                <a:spcPts val="1200"/>
              </a:spcAft>
              <a:buFont typeface="Arial" panose="020B0604020202020204" pitchFamily="34" charset="0"/>
              <a:buChar char="•"/>
            </a:pPr>
            <a:r>
              <a:rPr lang="en-GB" sz="2000" dirty="0">
                <a:latin typeface="Proxima Nova Rg" panose="02000506030000020004" pitchFamily="2" charset="0"/>
              </a:rPr>
              <a:t>University collaboration to incorporate machine learning.</a:t>
            </a:r>
          </a:p>
          <a:p>
            <a:pPr marL="457200" indent="-457200" algn="l">
              <a:spcAft>
                <a:spcPts val="1200"/>
              </a:spcAft>
              <a:buFont typeface="Arial" panose="020B0604020202020204" pitchFamily="34" charset="0"/>
              <a:buChar char="•"/>
            </a:pPr>
            <a:r>
              <a:rPr lang="en-GB" sz="2000" dirty="0">
                <a:latin typeface="Proxima Nova Rg" panose="02000506030000020004" pitchFamily="2" charset="0"/>
              </a:rPr>
              <a:t>Predictive TARPS for proactive not reactive planning.</a:t>
            </a:r>
          </a:p>
          <a:p>
            <a:pPr marL="457200" indent="-457200" algn="l">
              <a:spcAft>
                <a:spcPts val="1200"/>
              </a:spcAft>
              <a:buFont typeface="Arial" panose="020B0604020202020204" pitchFamily="34" charset="0"/>
              <a:buChar char="•"/>
            </a:pPr>
            <a:r>
              <a:rPr lang="en-GB" sz="2000" dirty="0">
                <a:latin typeface="Proxima Nova Rg" panose="02000506030000020004" pitchFamily="2" charset="0"/>
              </a:rPr>
              <a:t>Proximity detection included for exclusion of personal from areas when trigger points reached.</a:t>
            </a:r>
          </a:p>
        </p:txBody>
      </p:sp>
      <p:sp>
        <p:nvSpPr>
          <p:cNvPr id="3" name="Rectangle 2">
            <a:extLst>
              <a:ext uri="{FF2B5EF4-FFF2-40B4-BE49-F238E27FC236}">
                <a16:creationId xmlns:a16="http://schemas.microsoft.com/office/drawing/2014/main" id="{20C1F99A-F42C-7790-7700-C4D0DD512FC8}"/>
              </a:ext>
            </a:extLst>
          </p:cNvPr>
          <p:cNvSpPr/>
          <p:nvPr/>
        </p:nvSpPr>
        <p:spPr>
          <a:xfrm>
            <a:off x="8210746" y="273377"/>
            <a:ext cx="1941922" cy="386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33555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E5A71E-5B83-4EEB-91B2-8AB85194A9D5}"/>
              </a:ext>
            </a:extLst>
          </p:cNvPr>
          <p:cNvSpPr>
            <a:spLocks noGrp="1"/>
          </p:cNvSpPr>
          <p:nvPr>
            <p:ph type="ctrTitle"/>
          </p:nvPr>
        </p:nvSpPr>
        <p:spPr/>
        <p:txBody>
          <a:bodyPr/>
          <a:lstStyle/>
          <a:p>
            <a:r>
              <a:rPr lang="en-GB" sz="3200" dirty="0"/>
              <a:t>THANK YOU</a:t>
            </a:r>
          </a:p>
        </p:txBody>
      </p:sp>
      <p:sp>
        <p:nvSpPr>
          <p:cNvPr id="3" name="Text Placeholder 2">
            <a:extLst>
              <a:ext uri="{FF2B5EF4-FFF2-40B4-BE49-F238E27FC236}">
                <a16:creationId xmlns:a16="http://schemas.microsoft.com/office/drawing/2014/main" id="{C8DE1503-8869-41F9-B6FA-1F350C3A2ECE}"/>
              </a:ext>
            </a:extLst>
          </p:cNvPr>
          <p:cNvSpPr>
            <a:spLocks noGrp="1"/>
          </p:cNvSpPr>
          <p:nvPr>
            <p:ph type="subTitle" idx="1"/>
          </p:nvPr>
        </p:nvSpPr>
        <p:spPr/>
        <p:txBody>
          <a:bodyPr/>
          <a:lstStyle/>
          <a:p>
            <a:r>
              <a:rPr lang="en-GB" dirty="0"/>
              <a:t>Questions?</a:t>
            </a:r>
          </a:p>
        </p:txBody>
      </p:sp>
      <p:sp>
        <p:nvSpPr>
          <p:cNvPr id="2" name="Rectangle 1">
            <a:extLst>
              <a:ext uri="{FF2B5EF4-FFF2-40B4-BE49-F238E27FC236}">
                <a16:creationId xmlns:a16="http://schemas.microsoft.com/office/drawing/2014/main" id="{B7F55FD3-C5FF-E162-F47F-AE1B908EBB7F}"/>
              </a:ext>
            </a:extLst>
          </p:cNvPr>
          <p:cNvSpPr/>
          <p:nvPr/>
        </p:nvSpPr>
        <p:spPr>
          <a:xfrm>
            <a:off x="8210746" y="273377"/>
            <a:ext cx="1941922" cy="386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08541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52401A-48FF-4373-93AE-5B5462360E3D}"/>
              </a:ext>
            </a:extLst>
          </p:cNvPr>
          <p:cNvSpPr>
            <a:spLocks noGrp="1"/>
          </p:cNvSpPr>
          <p:nvPr>
            <p:ph type="body" sz="quarter" idx="13"/>
          </p:nvPr>
        </p:nvSpPr>
        <p:spPr>
          <a:xfrm>
            <a:off x="1003862" y="781417"/>
            <a:ext cx="10515599" cy="611187"/>
          </a:xfrm>
        </p:spPr>
        <p:txBody>
          <a:bodyPr/>
          <a:lstStyle/>
          <a:p>
            <a:r>
              <a:rPr lang="en-GB" dirty="0"/>
              <a:t>Fall of Ground Prevention</a:t>
            </a:r>
          </a:p>
        </p:txBody>
      </p:sp>
      <p:pic>
        <p:nvPicPr>
          <p:cNvPr id="4" name="Picture 3">
            <a:extLst>
              <a:ext uri="{FF2B5EF4-FFF2-40B4-BE49-F238E27FC236}">
                <a16:creationId xmlns:a16="http://schemas.microsoft.com/office/drawing/2014/main" id="{61486254-EFAC-480A-8985-CFAF9FA20EF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3862" y="1559096"/>
            <a:ext cx="4035345" cy="3676196"/>
          </a:xfrm>
          <a:prstGeom prst="rect">
            <a:avLst/>
          </a:prstGeom>
          <a:effectLst>
            <a:outerShdw blurRad="63500" algn="ctr" rotWithShape="0">
              <a:prstClr val="black">
                <a:alpha val="40000"/>
              </a:prstClr>
            </a:outerShdw>
          </a:effectLst>
        </p:spPr>
      </p:pic>
      <p:pic>
        <p:nvPicPr>
          <p:cNvPr id="5" name="Picture 4">
            <a:extLst>
              <a:ext uri="{FF2B5EF4-FFF2-40B4-BE49-F238E27FC236}">
                <a16:creationId xmlns:a16="http://schemas.microsoft.com/office/drawing/2014/main" id="{28EF8A9D-5D94-4900-BC07-0D0FD143E57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38898" y="1427669"/>
            <a:ext cx="3820188" cy="4117998"/>
          </a:xfrm>
          <a:prstGeom prst="rect">
            <a:avLst/>
          </a:prstGeom>
          <a:effectLst>
            <a:outerShdw blurRad="63500" algn="ctr" rotWithShape="0">
              <a:prstClr val="black">
                <a:alpha val="40000"/>
              </a:prstClr>
            </a:outerShdw>
          </a:effectLst>
        </p:spPr>
      </p:pic>
      <p:pic>
        <p:nvPicPr>
          <p:cNvPr id="6" name="Picture 5">
            <a:extLst>
              <a:ext uri="{FF2B5EF4-FFF2-40B4-BE49-F238E27FC236}">
                <a16:creationId xmlns:a16="http://schemas.microsoft.com/office/drawing/2014/main" id="{798320CD-3C7D-4337-A741-F616F563CF1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15811" y="2362035"/>
            <a:ext cx="4082345" cy="3603009"/>
          </a:xfrm>
          <a:prstGeom prst="rect">
            <a:avLst/>
          </a:prstGeom>
          <a:effectLst>
            <a:outerShdw blurRad="63500" algn="ctr" rotWithShape="0">
              <a:prstClr val="black">
                <a:alpha val="40000"/>
              </a:prstClr>
            </a:outerShdw>
          </a:effectLst>
        </p:spPr>
      </p:pic>
      <p:pic>
        <p:nvPicPr>
          <p:cNvPr id="7" name="Picture 6">
            <a:extLst>
              <a:ext uri="{FF2B5EF4-FFF2-40B4-BE49-F238E27FC236}">
                <a16:creationId xmlns:a16="http://schemas.microsoft.com/office/drawing/2014/main" id="{E91DE5E2-753E-4D08-A80C-6034A07DC28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228185" y="2722683"/>
            <a:ext cx="4792838" cy="3154331"/>
          </a:xfrm>
          <a:prstGeom prst="rect">
            <a:avLst/>
          </a:prstGeom>
          <a:effectLst>
            <a:outerShdw blurRad="63500" algn="ctr" rotWithShape="0">
              <a:prstClr val="black">
                <a:alpha val="40000"/>
              </a:prstClr>
            </a:outerShdw>
          </a:effectLst>
        </p:spPr>
      </p:pic>
      <p:pic>
        <p:nvPicPr>
          <p:cNvPr id="8" name="Picture 7">
            <a:extLst>
              <a:ext uri="{FF2B5EF4-FFF2-40B4-BE49-F238E27FC236}">
                <a16:creationId xmlns:a16="http://schemas.microsoft.com/office/drawing/2014/main" id="{78D9AD4E-5B04-48B6-AD9A-C11A4805841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232543" y="3892896"/>
            <a:ext cx="6286918" cy="1302988"/>
          </a:xfrm>
          <a:prstGeom prst="rect">
            <a:avLst/>
          </a:prstGeom>
          <a:effectLst>
            <a:outerShdw blurRad="63500" algn="ctr" rotWithShape="0">
              <a:prstClr val="black">
                <a:alpha val="40000"/>
              </a:prstClr>
            </a:outerShdw>
          </a:effectLst>
        </p:spPr>
      </p:pic>
      <p:sp>
        <p:nvSpPr>
          <p:cNvPr id="2" name="Rectangle 1">
            <a:extLst>
              <a:ext uri="{FF2B5EF4-FFF2-40B4-BE49-F238E27FC236}">
                <a16:creationId xmlns:a16="http://schemas.microsoft.com/office/drawing/2014/main" id="{05ADBA07-5B91-D793-9E7F-F52E0D5DB5C1}"/>
              </a:ext>
            </a:extLst>
          </p:cNvPr>
          <p:cNvSpPr/>
          <p:nvPr/>
        </p:nvSpPr>
        <p:spPr>
          <a:xfrm>
            <a:off x="8210746" y="273377"/>
            <a:ext cx="1941922" cy="386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31513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5AE736-6E5B-43CB-B230-2A8CE1E0611D}"/>
              </a:ext>
            </a:extLst>
          </p:cNvPr>
          <p:cNvSpPr>
            <a:spLocks noGrp="1"/>
          </p:cNvSpPr>
          <p:nvPr>
            <p:ph idx="1"/>
          </p:nvPr>
        </p:nvSpPr>
        <p:spPr>
          <a:xfrm>
            <a:off x="1015997" y="1622708"/>
            <a:ext cx="10160006" cy="4351338"/>
          </a:xfrm>
        </p:spPr>
        <p:txBody>
          <a:bodyPr/>
          <a:lstStyle/>
          <a:p>
            <a:pPr marL="0" indent="0">
              <a:spcBef>
                <a:spcPts val="600"/>
              </a:spcBef>
              <a:spcAft>
                <a:spcPts val="1200"/>
              </a:spcAft>
              <a:buNone/>
            </a:pPr>
            <a:r>
              <a:rPr lang="en-GB" sz="2000" dirty="0"/>
              <a:t>Whilst mechanical telltales provide a simple low-cost means for visually monitoring strata displacement, manual inspection has a number of limitations:</a:t>
            </a:r>
          </a:p>
          <a:p>
            <a:r>
              <a:rPr lang="en-GB" sz="2000" dirty="0"/>
              <a:t>Time consuming</a:t>
            </a:r>
          </a:p>
          <a:p>
            <a:r>
              <a:rPr lang="en-GB" sz="2000" dirty="0"/>
              <a:t>Limited accuracy</a:t>
            </a:r>
          </a:p>
          <a:p>
            <a:r>
              <a:rPr lang="en-GB" sz="2000" dirty="0"/>
              <a:t>Error prone</a:t>
            </a:r>
          </a:p>
          <a:p>
            <a:r>
              <a:rPr lang="en-GB" sz="2000" dirty="0"/>
              <a:t>Manual data entry required </a:t>
            </a:r>
          </a:p>
          <a:p>
            <a:r>
              <a:rPr lang="en-GB" sz="2000" dirty="0"/>
              <a:t>Delayed data analysis </a:t>
            </a:r>
          </a:p>
          <a:p>
            <a:r>
              <a:rPr lang="en-GB" sz="2000" dirty="0"/>
              <a:t>Difficult to accurately identify trends</a:t>
            </a:r>
          </a:p>
          <a:p>
            <a:r>
              <a:rPr lang="en-GB" sz="2000" dirty="0"/>
              <a:t>Not possible in restricted and inaccessible areas</a:t>
            </a:r>
          </a:p>
        </p:txBody>
      </p:sp>
      <p:sp>
        <p:nvSpPr>
          <p:cNvPr id="3" name="Text Placeholder 2">
            <a:extLst>
              <a:ext uri="{FF2B5EF4-FFF2-40B4-BE49-F238E27FC236}">
                <a16:creationId xmlns:a16="http://schemas.microsoft.com/office/drawing/2014/main" id="{F8F1FBFA-59AF-4621-B07C-54A9A8A15654}"/>
              </a:ext>
            </a:extLst>
          </p:cNvPr>
          <p:cNvSpPr>
            <a:spLocks noGrp="1"/>
          </p:cNvSpPr>
          <p:nvPr>
            <p:ph type="body" sz="quarter" idx="13"/>
          </p:nvPr>
        </p:nvSpPr>
        <p:spPr/>
        <p:txBody>
          <a:bodyPr/>
          <a:lstStyle/>
          <a:p>
            <a:r>
              <a:rPr lang="en-GB" dirty="0"/>
              <a:t>LIMITATIONS OF MANUAL INSPECTION</a:t>
            </a:r>
          </a:p>
        </p:txBody>
      </p:sp>
      <p:sp>
        <p:nvSpPr>
          <p:cNvPr id="7" name="AutoShape 3">
            <a:extLst>
              <a:ext uri="{FF2B5EF4-FFF2-40B4-BE49-F238E27FC236}">
                <a16:creationId xmlns:a16="http://schemas.microsoft.com/office/drawing/2014/main" id="{79C503E4-0E21-430F-A0D7-52A3967AE7C0}"/>
              </a:ext>
            </a:extLst>
          </p:cNvPr>
          <p:cNvSpPr>
            <a:spLocks noChangeAspect="1" noChangeArrowheads="1" noTextEdit="1"/>
          </p:cNvSpPr>
          <p:nvPr/>
        </p:nvSpPr>
        <p:spPr bwMode="auto">
          <a:xfrm>
            <a:off x="7080250" y="2320925"/>
            <a:ext cx="4600575" cy="3567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pic>
        <p:nvPicPr>
          <p:cNvPr id="8" name="Picture 7">
            <a:extLst>
              <a:ext uri="{FF2B5EF4-FFF2-40B4-BE49-F238E27FC236}">
                <a16:creationId xmlns:a16="http://schemas.microsoft.com/office/drawing/2014/main" id="{B495743B-EABB-450D-AF67-5C76A9D92858}"/>
              </a:ext>
            </a:extLst>
          </p:cNvPr>
          <p:cNvPicPr>
            <a:picLocks noChangeAspect="1"/>
          </p:cNvPicPr>
          <p:nvPr/>
        </p:nvPicPr>
        <p:blipFill>
          <a:blip r:embed="rId3"/>
          <a:stretch>
            <a:fillRect/>
          </a:stretch>
        </p:blipFill>
        <p:spPr>
          <a:xfrm>
            <a:off x="6865899" y="2320925"/>
            <a:ext cx="4653562" cy="2982790"/>
          </a:xfrm>
          <a:prstGeom prst="rect">
            <a:avLst/>
          </a:prstGeom>
        </p:spPr>
      </p:pic>
      <p:sp>
        <p:nvSpPr>
          <p:cNvPr id="4" name="Rectangle 3">
            <a:extLst>
              <a:ext uri="{FF2B5EF4-FFF2-40B4-BE49-F238E27FC236}">
                <a16:creationId xmlns:a16="http://schemas.microsoft.com/office/drawing/2014/main" id="{240250BA-ECCB-1125-356B-BC224337A8F8}"/>
              </a:ext>
            </a:extLst>
          </p:cNvPr>
          <p:cNvSpPr/>
          <p:nvPr/>
        </p:nvSpPr>
        <p:spPr>
          <a:xfrm>
            <a:off x="8210746" y="273377"/>
            <a:ext cx="1941922" cy="386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71FF049A-09BF-12F9-CE6C-6E27F03CDFAF}"/>
              </a:ext>
            </a:extLst>
          </p:cNvPr>
          <p:cNvSpPr/>
          <p:nvPr/>
        </p:nvSpPr>
        <p:spPr>
          <a:xfrm rot="6492578">
            <a:off x="10822781" y="4229564"/>
            <a:ext cx="384243" cy="81336"/>
          </a:xfrm>
          <a:prstGeom prst="rect">
            <a:avLst/>
          </a:prstGeom>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7448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82C54B-2595-4521-A036-FB531E5F34A5}"/>
              </a:ext>
            </a:extLst>
          </p:cNvPr>
          <p:cNvSpPr>
            <a:spLocks noGrp="1"/>
          </p:cNvSpPr>
          <p:nvPr>
            <p:ph idx="1"/>
          </p:nvPr>
        </p:nvSpPr>
        <p:spPr>
          <a:xfrm>
            <a:off x="1003863" y="1622708"/>
            <a:ext cx="10515600" cy="1088961"/>
          </a:xfrm>
        </p:spPr>
        <p:txBody>
          <a:bodyPr/>
          <a:lstStyle/>
          <a:p>
            <a:r>
              <a:rPr lang="en-GB" sz="2000" dirty="0"/>
              <a:t>Real time monitoring of critical areas provides early indication of strata movement to prevent a fall of ground event</a:t>
            </a:r>
          </a:p>
          <a:p>
            <a:r>
              <a:rPr lang="en-GB" sz="2000" dirty="0"/>
              <a:t>Remote reading telltales are the safest way to monitor and manage ground conditions</a:t>
            </a:r>
          </a:p>
          <a:p>
            <a:pPr marL="0" indent="0">
              <a:buNone/>
            </a:pPr>
            <a:endParaRPr lang="en-GB" dirty="0"/>
          </a:p>
        </p:txBody>
      </p:sp>
      <p:sp>
        <p:nvSpPr>
          <p:cNvPr id="3" name="Text Placeholder 2">
            <a:extLst>
              <a:ext uri="{FF2B5EF4-FFF2-40B4-BE49-F238E27FC236}">
                <a16:creationId xmlns:a16="http://schemas.microsoft.com/office/drawing/2014/main" id="{5B42154B-30B6-4B89-ABEC-E99E9AD9EC9F}"/>
              </a:ext>
            </a:extLst>
          </p:cNvPr>
          <p:cNvSpPr>
            <a:spLocks noGrp="1"/>
          </p:cNvSpPr>
          <p:nvPr>
            <p:ph type="body" sz="quarter" idx="13"/>
          </p:nvPr>
        </p:nvSpPr>
        <p:spPr/>
        <p:txBody>
          <a:bodyPr/>
          <a:lstStyle/>
          <a:p>
            <a:r>
              <a:rPr lang="en-GB" dirty="0"/>
              <a:t>Cost of Failure</a:t>
            </a:r>
          </a:p>
        </p:txBody>
      </p:sp>
      <p:graphicFrame>
        <p:nvGraphicFramePr>
          <p:cNvPr id="4" name="Table 3">
            <a:extLst>
              <a:ext uri="{FF2B5EF4-FFF2-40B4-BE49-F238E27FC236}">
                <a16:creationId xmlns:a16="http://schemas.microsoft.com/office/drawing/2014/main" id="{3927EACD-1277-445C-A5C1-190EA1579166}"/>
              </a:ext>
            </a:extLst>
          </p:cNvPr>
          <p:cNvGraphicFramePr>
            <a:graphicFrameLocks noGrp="1"/>
          </p:cNvGraphicFramePr>
          <p:nvPr>
            <p:extLst>
              <p:ext uri="{D42A27DB-BD31-4B8C-83A1-F6EECF244321}">
                <p14:modId xmlns:p14="http://schemas.microsoft.com/office/powerpoint/2010/main" val="2899329193"/>
              </p:ext>
            </p:extLst>
          </p:nvPr>
        </p:nvGraphicFramePr>
        <p:xfrm>
          <a:off x="1938489" y="2898376"/>
          <a:ext cx="8017391" cy="2906406"/>
        </p:xfrm>
        <a:graphic>
          <a:graphicData uri="http://schemas.openxmlformats.org/drawingml/2006/table">
            <a:tbl>
              <a:tblPr firstRow="1" bandRow="1">
                <a:tableStyleId>{5C22544A-7EE6-4342-B048-85BDC9FD1C3A}</a:tableStyleId>
              </a:tblPr>
              <a:tblGrid>
                <a:gridCol w="4940679">
                  <a:extLst>
                    <a:ext uri="{9D8B030D-6E8A-4147-A177-3AD203B41FA5}">
                      <a16:colId xmlns:a16="http://schemas.microsoft.com/office/drawing/2014/main" val="2482785801"/>
                    </a:ext>
                  </a:extLst>
                </a:gridCol>
                <a:gridCol w="3076712">
                  <a:extLst>
                    <a:ext uri="{9D8B030D-6E8A-4147-A177-3AD203B41FA5}">
                      <a16:colId xmlns:a16="http://schemas.microsoft.com/office/drawing/2014/main" val="3452831061"/>
                    </a:ext>
                  </a:extLst>
                </a:gridCol>
              </a:tblGrid>
              <a:tr h="484401">
                <a:tc>
                  <a:txBody>
                    <a:bodyPr/>
                    <a:lstStyle/>
                    <a:p>
                      <a:r>
                        <a:rPr lang="en-GB" sz="2000" dirty="0">
                          <a:latin typeface="Proxima Nova"/>
                        </a:rPr>
                        <a:t>Type</a:t>
                      </a:r>
                    </a:p>
                  </a:txBody>
                  <a:tcPr/>
                </a:tc>
                <a:tc>
                  <a:txBody>
                    <a:bodyPr/>
                    <a:lstStyle/>
                    <a:p>
                      <a:r>
                        <a:rPr lang="en-GB" sz="2000" dirty="0">
                          <a:latin typeface="Proxima Nova"/>
                        </a:rPr>
                        <a:t>Cost (USD)</a:t>
                      </a:r>
                    </a:p>
                  </a:txBody>
                  <a:tcPr/>
                </a:tc>
                <a:extLst>
                  <a:ext uri="{0D108BD9-81ED-4DB2-BD59-A6C34878D82A}">
                    <a16:rowId xmlns:a16="http://schemas.microsoft.com/office/drawing/2014/main" val="1321807191"/>
                  </a:ext>
                </a:extLst>
              </a:tr>
              <a:tr h="484401">
                <a:tc>
                  <a:txBody>
                    <a:bodyPr/>
                    <a:lstStyle/>
                    <a:p>
                      <a:r>
                        <a:rPr lang="en-GB" sz="2000" dirty="0">
                          <a:latin typeface="Proxima Nova"/>
                        </a:rPr>
                        <a:t>Clean up and bolt up</a:t>
                      </a:r>
                    </a:p>
                  </a:txBody>
                  <a:tcPr/>
                </a:tc>
                <a:tc>
                  <a:txBody>
                    <a:bodyPr/>
                    <a:lstStyle/>
                    <a:p>
                      <a:r>
                        <a:rPr lang="en-GB" sz="2000" dirty="0">
                          <a:latin typeface="Proxima Nova"/>
                        </a:rPr>
                        <a:t>$200,000</a:t>
                      </a:r>
                    </a:p>
                  </a:txBody>
                  <a:tcPr/>
                </a:tc>
                <a:extLst>
                  <a:ext uri="{0D108BD9-81ED-4DB2-BD59-A6C34878D82A}">
                    <a16:rowId xmlns:a16="http://schemas.microsoft.com/office/drawing/2014/main" val="762924121"/>
                  </a:ext>
                </a:extLst>
              </a:tr>
              <a:tr h="484401">
                <a:tc>
                  <a:txBody>
                    <a:bodyPr/>
                    <a:lstStyle/>
                    <a:p>
                      <a:r>
                        <a:rPr lang="en-GB" sz="2000" dirty="0" err="1">
                          <a:latin typeface="Proxima Nova"/>
                        </a:rPr>
                        <a:t>Spiles</a:t>
                      </a:r>
                      <a:r>
                        <a:rPr lang="en-GB" sz="2000" dirty="0">
                          <a:latin typeface="Proxima Nova"/>
                        </a:rPr>
                        <a:t> and backfill</a:t>
                      </a:r>
                    </a:p>
                  </a:txBody>
                  <a:tcPr/>
                </a:tc>
                <a:tc>
                  <a:txBody>
                    <a:bodyPr/>
                    <a:lstStyle/>
                    <a:p>
                      <a:r>
                        <a:rPr lang="en-GB" sz="2000" dirty="0">
                          <a:latin typeface="Proxima Nova"/>
                        </a:rPr>
                        <a:t>$1,000,000</a:t>
                      </a:r>
                    </a:p>
                  </a:txBody>
                  <a:tcPr/>
                </a:tc>
                <a:extLst>
                  <a:ext uri="{0D108BD9-81ED-4DB2-BD59-A6C34878D82A}">
                    <a16:rowId xmlns:a16="http://schemas.microsoft.com/office/drawing/2014/main" val="224118192"/>
                  </a:ext>
                </a:extLst>
              </a:tr>
              <a:tr h="484401">
                <a:tc>
                  <a:txBody>
                    <a:bodyPr/>
                    <a:lstStyle/>
                    <a:p>
                      <a:r>
                        <a:rPr lang="en-GB" sz="2000" dirty="0">
                          <a:latin typeface="Proxima Nova"/>
                        </a:rPr>
                        <a:t>Cost of production loss</a:t>
                      </a:r>
                    </a:p>
                  </a:txBody>
                  <a:tcPr/>
                </a:tc>
                <a:tc>
                  <a:txBody>
                    <a:bodyPr/>
                    <a:lstStyle/>
                    <a:p>
                      <a:r>
                        <a:rPr lang="en-GB" sz="2000" dirty="0">
                          <a:latin typeface="Proxima Nova"/>
                        </a:rPr>
                        <a:t>$1,000,000/per day</a:t>
                      </a:r>
                    </a:p>
                  </a:txBody>
                  <a:tcPr/>
                </a:tc>
                <a:extLst>
                  <a:ext uri="{0D108BD9-81ED-4DB2-BD59-A6C34878D82A}">
                    <a16:rowId xmlns:a16="http://schemas.microsoft.com/office/drawing/2014/main" val="17925391"/>
                  </a:ext>
                </a:extLst>
              </a:tr>
              <a:tr h="484401">
                <a:tc>
                  <a:txBody>
                    <a:bodyPr/>
                    <a:lstStyle/>
                    <a:p>
                      <a:r>
                        <a:rPr lang="en-GB" sz="2000" dirty="0">
                          <a:latin typeface="Proxima Nova"/>
                        </a:rPr>
                        <a:t>Loss of equipment</a:t>
                      </a:r>
                    </a:p>
                  </a:txBody>
                  <a:tcPr/>
                </a:tc>
                <a:tc>
                  <a:txBody>
                    <a:bodyPr/>
                    <a:lstStyle/>
                    <a:p>
                      <a:r>
                        <a:rPr lang="en-GB" sz="2000" dirty="0">
                          <a:latin typeface="Proxima Nova"/>
                        </a:rPr>
                        <a:t>$5,000,000</a:t>
                      </a:r>
                    </a:p>
                  </a:txBody>
                  <a:tcPr/>
                </a:tc>
                <a:extLst>
                  <a:ext uri="{0D108BD9-81ED-4DB2-BD59-A6C34878D82A}">
                    <a16:rowId xmlns:a16="http://schemas.microsoft.com/office/drawing/2014/main" val="33785154"/>
                  </a:ext>
                </a:extLst>
              </a:tr>
              <a:tr h="484401">
                <a:tc>
                  <a:txBody>
                    <a:bodyPr/>
                    <a:lstStyle/>
                    <a:p>
                      <a:r>
                        <a:rPr lang="en-GB" sz="2000" dirty="0">
                          <a:latin typeface="Proxima Nova"/>
                        </a:rPr>
                        <a:t>Injury / loss of life</a:t>
                      </a:r>
                    </a:p>
                  </a:txBody>
                  <a:tcPr/>
                </a:tc>
                <a:tc>
                  <a:txBody>
                    <a:bodyPr/>
                    <a:lstStyle/>
                    <a:p>
                      <a:r>
                        <a:rPr lang="en-GB" sz="2000" dirty="0">
                          <a:latin typeface="Proxima Nova"/>
                        </a:rPr>
                        <a:t>Priceless</a:t>
                      </a:r>
                    </a:p>
                  </a:txBody>
                  <a:tcPr/>
                </a:tc>
                <a:extLst>
                  <a:ext uri="{0D108BD9-81ED-4DB2-BD59-A6C34878D82A}">
                    <a16:rowId xmlns:a16="http://schemas.microsoft.com/office/drawing/2014/main" val="1956064360"/>
                  </a:ext>
                </a:extLst>
              </a:tr>
            </a:tbl>
          </a:graphicData>
        </a:graphic>
      </p:graphicFrame>
      <p:sp>
        <p:nvSpPr>
          <p:cNvPr id="5" name="Rectangle 4">
            <a:extLst>
              <a:ext uri="{FF2B5EF4-FFF2-40B4-BE49-F238E27FC236}">
                <a16:creationId xmlns:a16="http://schemas.microsoft.com/office/drawing/2014/main" id="{F49101F1-DAFD-14B5-15D5-529707722193}"/>
              </a:ext>
            </a:extLst>
          </p:cNvPr>
          <p:cNvSpPr/>
          <p:nvPr/>
        </p:nvSpPr>
        <p:spPr>
          <a:xfrm>
            <a:off x="8210746" y="273377"/>
            <a:ext cx="1941922" cy="386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7916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50C8F8-BBD8-4BAF-9C38-0AF465BF3659}"/>
              </a:ext>
            </a:extLst>
          </p:cNvPr>
          <p:cNvSpPr>
            <a:spLocks noGrp="1"/>
          </p:cNvSpPr>
          <p:nvPr>
            <p:ph idx="1"/>
          </p:nvPr>
        </p:nvSpPr>
        <p:spPr>
          <a:xfrm>
            <a:off x="825443" y="3941236"/>
            <a:ext cx="2436023" cy="1942879"/>
          </a:xfrm>
        </p:spPr>
        <p:txBody>
          <a:bodyPr/>
          <a:lstStyle/>
          <a:p>
            <a:pPr marL="0" indent="0">
              <a:buNone/>
            </a:pPr>
            <a:r>
              <a:rPr lang="en-GB" sz="1800" b="1" dirty="0"/>
              <a:t>Enhance Safety</a:t>
            </a:r>
          </a:p>
          <a:p>
            <a:pPr marL="0" indent="0">
              <a:buNone/>
            </a:pPr>
            <a:r>
              <a:rPr lang="en-GB" sz="1400" dirty="0"/>
              <a:t>Automated alerts and advanced warnings allow mining operations to take early action, often many hours before the data from manual inspection. </a:t>
            </a:r>
          </a:p>
        </p:txBody>
      </p:sp>
      <p:sp>
        <p:nvSpPr>
          <p:cNvPr id="3" name="Text Placeholder 2">
            <a:extLst>
              <a:ext uri="{FF2B5EF4-FFF2-40B4-BE49-F238E27FC236}">
                <a16:creationId xmlns:a16="http://schemas.microsoft.com/office/drawing/2014/main" id="{881DA6F5-A41E-4EB8-B9CD-0E9FEA8E5372}"/>
              </a:ext>
            </a:extLst>
          </p:cNvPr>
          <p:cNvSpPr>
            <a:spLocks noGrp="1"/>
          </p:cNvSpPr>
          <p:nvPr>
            <p:ph type="body" sz="quarter" idx="13"/>
          </p:nvPr>
        </p:nvSpPr>
        <p:spPr/>
        <p:txBody>
          <a:bodyPr/>
          <a:lstStyle/>
          <a:p>
            <a:r>
              <a:rPr lang="en-GB" dirty="0"/>
              <a:t>BENEFITS OF REMOTE MONITORING</a:t>
            </a:r>
          </a:p>
        </p:txBody>
      </p:sp>
      <p:pic>
        <p:nvPicPr>
          <p:cNvPr id="4" name="Picture 3" descr="A picture containing satellite&#10;&#10;Description generated with high confidence">
            <a:extLst>
              <a:ext uri="{FF2B5EF4-FFF2-40B4-BE49-F238E27FC236}">
                <a16:creationId xmlns:a16="http://schemas.microsoft.com/office/drawing/2014/main" id="{F9D4D3BC-7965-4DE8-8072-4F0A1753DD1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77291" y="1427668"/>
            <a:ext cx="1715368" cy="1852117"/>
          </a:xfrm>
          <a:custGeom>
            <a:avLst/>
            <a:gdLst>
              <a:gd name="connsiteX0" fmla="*/ 0 w 3193576"/>
              <a:gd name="connsiteY0" fmla="*/ 0 h 3448167"/>
              <a:gd name="connsiteX1" fmla="*/ 3193576 w 3193576"/>
              <a:gd name="connsiteY1" fmla="*/ 0 h 3448167"/>
              <a:gd name="connsiteX2" fmla="*/ 3193576 w 3193576"/>
              <a:gd name="connsiteY2" fmla="*/ 3448167 h 3448167"/>
              <a:gd name="connsiteX3" fmla="*/ 0 w 3193576"/>
              <a:gd name="connsiteY3" fmla="*/ 3448167 h 3448167"/>
              <a:gd name="connsiteX4" fmla="*/ 0 w 3193576"/>
              <a:gd name="connsiteY4" fmla="*/ 3253778 h 3448167"/>
              <a:gd name="connsiteX5" fmla="*/ 27214 w 3193576"/>
              <a:gd name="connsiteY5" fmla="*/ 3290635 h 3448167"/>
              <a:gd name="connsiteX6" fmla="*/ 162719 w 3193576"/>
              <a:gd name="connsiteY6" fmla="*/ 3204008 h 3448167"/>
              <a:gd name="connsiteX7" fmla="*/ 56748 w 3193576"/>
              <a:gd name="connsiteY7" fmla="*/ 3123156 h 3448167"/>
              <a:gd name="connsiteX8" fmla="*/ 46324 w 3193576"/>
              <a:gd name="connsiteY8" fmla="*/ 3019203 h 3448167"/>
              <a:gd name="connsiteX9" fmla="*/ 0 w 3193576"/>
              <a:gd name="connsiteY9" fmla="*/ 2992111 h 344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3576" h="3448167">
                <a:moveTo>
                  <a:pt x="0" y="0"/>
                </a:moveTo>
                <a:lnTo>
                  <a:pt x="3193576" y="0"/>
                </a:lnTo>
                <a:lnTo>
                  <a:pt x="3193576" y="3448167"/>
                </a:lnTo>
                <a:lnTo>
                  <a:pt x="0" y="3448167"/>
                </a:lnTo>
                <a:lnTo>
                  <a:pt x="0" y="3253778"/>
                </a:lnTo>
                <a:lnTo>
                  <a:pt x="27214" y="3290635"/>
                </a:lnTo>
                <a:lnTo>
                  <a:pt x="162719" y="3204008"/>
                </a:lnTo>
                <a:lnTo>
                  <a:pt x="56748" y="3123156"/>
                </a:lnTo>
                <a:lnTo>
                  <a:pt x="46324" y="3019203"/>
                </a:lnTo>
                <a:lnTo>
                  <a:pt x="0" y="2992111"/>
                </a:lnTo>
                <a:close/>
              </a:path>
            </a:pathLst>
          </a:custGeom>
          <a:ln>
            <a:noFill/>
          </a:ln>
        </p:spPr>
      </p:pic>
      <p:pic>
        <p:nvPicPr>
          <p:cNvPr id="5" name="Picture 4" descr="A picture containing satellite&#10;&#10;Description generated with high confidence">
            <a:extLst>
              <a:ext uri="{FF2B5EF4-FFF2-40B4-BE49-F238E27FC236}">
                <a16:creationId xmlns:a16="http://schemas.microsoft.com/office/drawing/2014/main" id="{DA9E7ED0-A79C-4C0C-B5C2-0454D6512D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598218" y="1427668"/>
            <a:ext cx="1715368" cy="1852117"/>
          </a:xfrm>
          <a:custGeom>
            <a:avLst/>
            <a:gdLst>
              <a:gd name="connsiteX0" fmla="*/ 0 w 3193576"/>
              <a:gd name="connsiteY0" fmla="*/ 0 h 3448167"/>
              <a:gd name="connsiteX1" fmla="*/ 3193576 w 3193576"/>
              <a:gd name="connsiteY1" fmla="*/ 0 h 3448167"/>
              <a:gd name="connsiteX2" fmla="*/ 3193576 w 3193576"/>
              <a:gd name="connsiteY2" fmla="*/ 3448167 h 3448167"/>
              <a:gd name="connsiteX3" fmla="*/ 0 w 3193576"/>
              <a:gd name="connsiteY3" fmla="*/ 3448167 h 3448167"/>
              <a:gd name="connsiteX4" fmla="*/ 0 w 3193576"/>
              <a:gd name="connsiteY4" fmla="*/ 3253778 h 3448167"/>
              <a:gd name="connsiteX5" fmla="*/ 27214 w 3193576"/>
              <a:gd name="connsiteY5" fmla="*/ 3290635 h 3448167"/>
              <a:gd name="connsiteX6" fmla="*/ 162719 w 3193576"/>
              <a:gd name="connsiteY6" fmla="*/ 3204008 h 3448167"/>
              <a:gd name="connsiteX7" fmla="*/ 56748 w 3193576"/>
              <a:gd name="connsiteY7" fmla="*/ 3123156 h 3448167"/>
              <a:gd name="connsiteX8" fmla="*/ 46324 w 3193576"/>
              <a:gd name="connsiteY8" fmla="*/ 3019203 h 3448167"/>
              <a:gd name="connsiteX9" fmla="*/ 0 w 3193576"/>
              <a:gd name="connsiteY9" fmla="*/ 2992111 h 344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3576" h="3448167">
                <a:moveTo>
                  <a:pt x="0" y="0"/>
                </a:moveTo>
                <a:lnTo>
                  <a:pt x="3193576" y="0"/>
                </a:lnTo>
                <a:lnTo>
                  <a:pt x="3193576" y="3448167"/>
                </a:lnTo>
                <a:lnTo>
                  <a:pt x="0" y="3448167"/>
                </a:lnTo>
                <a:lnTo>
                  <a:pt x="0" y="3253778"/>
                </a:lnTo>
                <a:lnTo>
                  <a:pt x="27214" y="3290635"/>
                </a:lnTo>
                <a:lnTo>
                  <a:pt x="162719" y="3204008"/>
                </a:lnTo>
                <a:lnTo>
                  <a:pt x="56748" y="3123156"/>
                </a:lnTo>
                <a:lnTo>
                  <a:pt x="46324" y="3019203"/>
                </a:lnTo>
                <a:lnTo>
                  <a:pt x="0" y="2992111"/>
                </a:lnTo>
                <a:close/>
              </a:path>
            </a:pathLst>
          </a:custGeom>
          <a:ln>
            <a:noFill/>
          </a:ln>
        </p:spPr>
      </p:pic>
      <p:pic>
        <p:nvPicPr>
          <p:cNvPr id="6" name="Picture 5" descr="A picture containing satellite&#10;&#10;Description generated with high confidence">
            <a:extLst>
              <a:ext uri="{FF2B5EF4-FFF2-40B4-BE49-F238E27FC236}">
                <a16:creationId xmlns:a16="http://schemas.microsoft.com/office/drawing/2014/main" id="{91FD5331-7A24-45DF-B0FB-7A5C8B93BF3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19146" y="1427668"/>
            <a:ext cx="1715368" cy="1852117"/>
          </a:xfrm>
          <a:custGeom>
            <a:avLst/>
            <a:gdLst>
              <a:gd name="connsiteX0" fmla="*/ 0 w 3193576"/>
              <a:gd name="connsiteY0" fmla="*/ 0 h 3448167"/>
              <a:gd name="connsiteX1" fmla="*/ 3193576 w 3193576"/>
              <a:gd name="connsiteY1" fmla="*/ 0 h 3448167"/>
              <a:gd name="connsiteX2" fmla="*/ 3193576 w 3193576"/>
              <a:gd name="connsiteY2" fmla="*/ 3448167 h 3448167"/>
              <a:gd name="connsiteX3" fmla="*/ 0 w 3193576"/>
              <a:gd name="connsiteY3" fmla="*/ 3448167 h 3448167"/>
              <a:gd name="connsiteX4" fmla="*/ 0 w 3193576"/>
              <a:gd name="connsiteY4" fmla="*/ 3253778 h 3448167"/>
              <a:gd name="connsiteX5" fmla="*/ 27214 w 3193576"/>
              <a:gd name="connsiteY5" fmla="*/ 3290635 h 3448167"/>
              <a:gd name="connsiteX6" fmla="*/ 162719 w 3193576"/>
              <a:gd name="connsiteY6" fmla="*/ 3204008 h 3448167"/>
              <a:gd name="connsiteX7" fmla="*/ 56748 w 3193576"/>
              <a:gd name="connsiteY7" fmla="*/ 3123156 h 3448167"/>
              <a:gd name="connsiteX8" fmla="*/ 46324 w 3193576"/>
              <a:gd name="connsiteY8" fmla="*/ 3019203 h 3448167"/>
              <a:gd name="connsiteX9" fmla="*/ 0 w 3193576"/>
              <a:gd name="connsiteY9" fmla="*/ 2992111 h 344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3576" h="3448167">
                <a:moveTo>
                  <a:pt x="0" y="0"/>
                </a:moveTo>
                <a:lnTo>
                  <a:pt x="3193576" y="0"/>
                </a:lnTo>
                <a:lnTo>
                  <a:pt x="3193576" y="3448167"/>
                </a:lnTo>
                <a:lnTo>
                  <a:pt x="0" y="3448167"/>
                </a:lnTo>
                <a:lnTo>
                  <a:pt x="0" y="3253778"/>
                </a:lnTo>
                <a:lnTo>
                  <a:pt x="27214" y="3290635"/>
                </a:lnTo>
                <a:lnTo>
                  <a:pt x="162719" y="3204008"/>
                </a:lnTo>
                <a:lnTo>
                  <a:pt x="56748" y="3123156"/>
                </a:lnTo>
                <a:lnTo>
                  <a:pt x="46324" y="3019203"/>
                </a:lnTo>
                <a:lnTo>
                  <a:pt x="0" y="2992111"/>
                </a:lnTo>
                <a:close/>
              </a:path>
            </a:pathLst>
          </a:custGeom>
          <a:ln>
            <a:noFill/>
          </a:ln>
        </p:spPr>
      </p:pic>
      <p:sp>
        <p:nvSpPr>
          <p:cNvPr id="14" name="Freeform: Shape 13">
            <a:extLst>
              <a:ext uri="{FF2B5EF4-FFF2-40B4-BE49-F238E27FC236}">
                <a16:creationId xmlns:a16="http://schemas.microsoft.com/office/drawing/2014/main" id="{986A37EE-F6E2-40C7-978E-34595349A64F}"/>
              </a:ext>
            </a:extLst>
          </p:cNvPr>
          <p:cNvSpPr/>
          <p:nvPr/>
        </p:nvSpPr>
        <p:spPr>
          <a:xfrm>
            <a:off x="2043454" y="3184942"/>
            <a:ext cx="2728051" cy="189685"/>
          </a:xfrm>
          <a:custGeom>
            <a:avLst/>
            <a:gdLst>
              <a:gd name="connsiteX0" fmla="*/ 0 w 2120537"/>
              <a:gd name="connsiteY0" fmla="*/ 0 h 189685"/>
              <a:gd name="connsiteX1" fmla="*/ 191588 w 2120537"/>
              <a:gd name="connsiteY1" fmla="*/ 130629 h 189685"/>
              <a:gd name="connsiteX2" fmla="*/ 753291 w 2120537"/>
              <a:gd name="connsiteY2" fmla="*/ 182880 h 189685"/>
              <a:gd name="connsiteX3" fmla="*/ 1637211 w 2120537"/>
              <a:gd name="connsiteY3" fmla="*/ 182880 h 189685"/>
              <a:gd name="connsiteX4" fmla="*/ 1976845 w 2120537"/>
              <a:gd name="connsiteY4" fmla="*/ 126274 h 189685"/>
              <a:gd name="connsiteX5" fmla="*/ 2120537 w 2120537"/>
              <a:gd name="connsiteY5" fmla="*/ 21771 h 189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0537" h="189685">
                <a:moveTo>
                  <a:pt x="0" y="0"/>
                </a:moveTo>
                <a:cubicBezTo>
                  <a:pt x="33020" y="50074"/>
                  <a:pt x="66040" y="100149"/>
                  <a:pt x="191588" y="130629"/>
                </a:cubicBezTo>
                <a:cubicBezTo>
                  <a:pt x="317137" y="161109"/>
                  <a:pt x="512354" y="174172"/>
                  <a:pt x="753291" y="182880"/>
                </a:cubicBezTo>
                <a:cubicBezTo>
                  <a:pt x="994228" y="191588"/>
                  <a:pt x="1433285" y="192314"/>
                  <a:pt x="1637211" y="182880"/>
                </a:cubicBezTo>
                <a:cubicBezTo>
                  <a:pt x="1841137" y="173446"/>
                  <a:pt x="1896291" y="153126"/>
                  <a:pt x="1976845" y="126274"/>
                </a:cubicBezTo>
                <a:cubicBezTo>
                  <a:pt x="2057399" y="99423"/>
                  <a:pt x="2088968" y="60597"/>
                  <a:pt x="2120537" y="21771"/>
                </a:cubicBezTo>
              </a:path>
            </a:pathLst>
          </a:custGeom>
          <a:noFill/>
          <a:ln w="19050">
            <a:solidFill>
              <a:srgbClr val="2172B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 name="Content Placeholder 1">
            <a:extLst>
              <a:ext uri="{FF2B5EF4-FFF2-40B4-BE49-F238E27FC236}">
                <a16:creationId xmlns:a16="http://schemas.microsoft.com/office/drawing/2014/main" id="{DB9D9D1C-C171-4C9B-89EB-C98CD4913871}"/>
              </a:ext>
            </a:extLst>
          </p:cNvPr>
          <p:cNvSpPr txBox="1">
            <a:spLocks/>
          </p:cNvSpPr>
          <p:nvPr/>
        </p:nvSpPr>
        <p:spPr>
          <a:xfrm>
            <a:off x="3337103" y="3941236"/>
            <a:ext cx="2510963" cy="1942879"/>
          </a:xfrm>
          <a:prstGeom prst="rect">
            <a:avLst/>
          </a:prstGeom>
        </p:spPr>
        <p:txBody>
          <a:bodyPr/>
          <a:lstStyle>
            <a:lvl1pPr marL="281361" indent="-281361" algn="l" defTabSz="1125444" rtl="0" eaLnBrk="1" latinLnBrk="0" hangingPunct="1">
              <a:lnSpc>
                <a:spcPct val="90000"/>
              </a:lnSpc>
              <a:spcBef>
                <a:spcPts val="1231"/>
              </a:spcBef>
              <a:buFont typeface="Arial" panose="020B0604020202020204" pitchFamily="34" charset="0"/>
              <a:buChar char="•"/>
              <a:defRPr sz="2800" kern="1200">
                <a:solidFill>
                  <a:schemeClr val="tx1"/>
                </a:solidFill>
                <a:latin typeface="Proxima Nova" charset="0"/>
                <a:ea typeface="Proxima Nova" charset="0"/>
                <a:cs typeface="Proxima Nova" charset="0"/>
              </a:defRPr>
            </a:lvl1pPr>
            <a:lvl2pPr marL="844083" indent="-281361" algn="l" defTabSz="1125444" rtl="0" eaLnBrk="1" latinLnBrk="0" hangingPunct="1">
              <a:lnSpc>
                <a:spcPct val="90000"/>
              </a:lnSpc>
              <a:spcBef>
                <a:spcPts val="615"/>
              </a:spcBef>
              <a:buFont typeface="Arial" panose="020B0604020202020204" pitchFamily="34" charset="0"/>
              <a:buChar char="•"/>
              <a:defRPr sz="2400" kern="1200">
                <a:solidFill>
                  <a:schemeClr val="tx1"/>
                </a:solidFill>
                <a:latin typeface="Proxima Nova" charset="0"/>
                <a:ea typeface="Proxima Nova" charset="0"/>
                <a:cs typeface="Proxima Nova" charset="0"/>
              </a:defRPr>
            </a:lvl2pPr>
            <a:lvl3pPr marL="1406804" indent="-281361" algn="l" defTabSz="1125444" rtl="0" eaLnBrk="1" latinLnBrk="0" hangingPunct="1">
              <a:lnSpc>
                <a:spcPct val="90000"/>
              </a:lnSpc>
              <a:spcBef>
                <a:spcPts val="615"/>
              </a:spcBef>
              <a:buFont typeface="Arial" panose="020B0604020202020204" pitchFamily="34" charset="0"/>
              <a:buChar char="•"/>
              <a:defRPr sz="2000" kern="1200">
                <a:solidFill>
                  <a:schemeClr val="tx1"/>
                </a:solidFill>
                <a:latin typeface="Proxima Nova" charset="0"/>
                <a:ea typeface="Proxima Nova" charset="0"/>
                <a:cs typeface="Proxima Nova" charset="0"/>
              </a:defRPr>
            </a:lvl3pPr>
            <a:lvl4pPr marL="1969526" indent="-281361" algn="l" defTabSz="1125444" rtl="0" eaLnBrk="1" latinLnBrk="0" hangingPunct="1">
              <a:lnSpc>
                <a:spcPct val="90000"/>
              </a:lnSpc>
              <a:spcBef>
                <a:spcPts val="615"/>
              </a:spcBef>
              <a:buFont typeface="Arial" panose="020B0604020202020204" pitchFamily="34" charset="0"/>
              <a:buChar char="•"/>
              <a:defRPr sz="1800" kern="1200">
                <a:solidFill>
                  <a:schemeClr val="tx1"/>
                </a:solidFill>
                <a:latin typeface="Proxima Nova" charset="0"/>
                <a:ea typeface="Proxima Nova" charset="0"/>
                <a:cs typeface="Proxima Nova" charset="0"/>
              </a:defRPr>
            </a:lvl4pPr>
            <a:lvl5pPr marL="2532248" indent="-281361" algn="l" defTabSz="1125444" rtl="0" eaLnBrk="1" latinLnBrk="0" hangingPunct="1">
              <a:lnSpc>
                <a:spcPct val="90000"/>
              </a:lnSpc>
              <a:spcBef>
                <a:spcPts val="615"/>
              </a:spcBef>
              <a:buFont typeface="Arial" panose="020B0604020202020204" pitchFamily="34" charset="0"/>
              <a:buChar char="•"/>
              <a:defRPr sz="1800" kern="1200">
                <a:solidFill>
                  <a:schemeClr val="tx1"/>
                </a:solidFill>
                <a:latin typeface="Proxima Nova" charset="0"/>
                <a:ea typeface="Proxima Nova" charset="0"/>
                <a:cs typeface="Proxima Nova" charset="0"/>
              </a:defRPr>
            </a:lvl5pPr>
            <a:lvl6pPr marL="3094970"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6pPr>
            <a:lvl7pPr marL="3657691"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7pPr>
            <a:lvl8pPr marL="4220413"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8pPr>
            <a:lvl9pPr marL="4783135"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9pPr>
          </a:lstStyle>
          <a:p>
            <a:pPr marL="0" indent="0">
              <a:buFont typeface="Arial" panose="020B0604020202020204" pitchFamily="34" charset="0"/>
              <a:buNone/>
            </a:pPr>
            <a:r>
              <a:rPr lang="en-GB" sz="1800" b="1" dirty="0"/>
              <a:t>Improve Efficiency</a:t>
            </a:r>
          </a:p>
          <a:p>
            <a:pPr marL="0" indent="0">
              <a:buFont typeface="Arial" panose="020B0604020202020204" pitchFamily="34" charset="0"/>
              <a:buNone/>
            </a:pPr>
            <a:r>
              <a:rPr lang="en-GB" sz="1400" dirty="0"/>
              <a:t>Increase operational up time by reducing the need to shut down for manual inspections. Minimize the need for manual data collection.</a:t>
            </a:r>
          </a:p>
        </p:txBody>
      </p:sp>
      <p:sp>
        <p:nvSpPr>
          <p:cNvPr id="17" name="Content Placeholder 1">
            <a:extLst>
              <a:ext uri="{FF2B5EF4-FFF2-40B4-BE49-F238E27FC236}">
                <a16:creationId xmlns:a16="http://schemas.microsoft.com/office/drawing/2014/main" id="{36A05C45-0D76-45FE-A71C-C0324E3C2540}"/>
              </a:ext>
            </a:extLst>
          </p:cNvPr>
          <p:cNvSpPr txBox="1">
            <a:spLocks/>
          </p:cNvSpPr>
          <p:nvPr/>
        </p:nvSpPr>
        <p:spPr>
          <a:xfrm>
            <a:off x="5972374" y="3941236"/>
            <a:ext cx="2599548" cy="1942879"/>
          </a:xfrm>
          <a:prstGeom prst="rect">
            <a:avLst/>
          </a:prstGeom>
        </p:spPr>
        <p:txBody>
          <a:bodyPr/>
          <a:lstStyle>
            <a:lvl1pPr marL="281361" indent="-281361" algn="l" defTabSz="1125444" rtl="0" eaLnBrk="1" latinLnBrk="0" hangingPunct="1">
              <a:lnSpc>
                <a:spcPct val="90000"/>
              </a:lnSpc>
              <a:spcBef>
                <a:spcPts val="1231"/>
              </a:spcBef>
              <a:buFont typeface="Arial" panose="020B0604020202020204" pitchFamily="34" charset="0"/>
              <a:buChar char="•"/>
              <a:defRPr sz="2800" kern="1200">
                <a:solidFill>
                  <a:schemeClr val="tx1"/>
                </a:solidFill>
                <a:latin typeface="Proxima Nova" charset="0"/>
                <a:ea typeface="Proxima Nova" charset="0"/>
                <a:cs typeface="Proxima Nova" charset="0"/>
              </a:defRPr>
            </a:lvl1pPr>
            <a:lvl2pPr marL="844083" indent="-281361" algn="l" defTabSz="1125444" rtl="0" eaLnBrk="1" latinLnBrk="0" hangingPunct="1">
              <a:lnSpc>
                <a:spcPct val="90000"/>
              </a:lnSpc>
              <a:spcBef>
                <a:spcPts val="615"/>
              </a:spcBef>
              <a:buFont typeface="Arial" panose="020B0604020202020204" pitchFamily="34" charset="0"/>
              <a:buChar char="•"/>
              <a:defRPr sz="2400" kern="1200">
                <a:solidFill>
                  <a:schemeClr val="tx1"/>
                </a:solidFill>
                <a:latin typeface="Proxima Nova" charset="0"/>
                <a:ea typeface="Proxima Nova" charset="0"/>
                <a:cs typeface="Proxima Nova" charset="0"/>
              </a:defRPr>
            </a:lvl2pPr>
            <a:lvl3pPr marL="1406804" indent="-281361" algn="l" defTabSz="1125444" rtl="0" eaLnBrk="1" latinLnBrk="0" hangingPunct="1">
              <a:lnSpc>
                <a:spcPct val="90000"/>
              </a:lnSpc>
              <a:spcBef>
                <a:spcPts val="615"/>
              </a:spcBef>
              <a:buFont typeface="Arial" panose="020B0604020202020204" pitchFamily="34" charset="0"/>
              <a:buChar char="•"/>
              <a:defRPr sz="2000" kern="1200">
                <a:solidFill>
                  <a:schemeClr val="tx1"/>
                </a:solidFill>
                <a:latin typeface="Proxima Nova" charset="0"/>
                <a:ea typeface="Proxima Nova" charset="0"/>
                <a:cs typeface="Proxima Nova" charset="0"/>
              </a:defRPr>
            </a:lvl3pPr>
            <a:lvl4pPr marL="1969526" indent="-281361" algn="l" defTabSz="1125444" rtl="0" eaLnBrk="1" latinLnBrk="0" hangingPunct="1">
              <a:lnSpc>
                <a:spcPct val="90000"/>
              </a:lnSpc>
              <a:spcBef>
                <a:spcPts val="615"/>
              </a:spcBef>
              <a:buFont typeface="Arial" panose="020B0604020202020204" pitchFamily="34" charset="0"/>
              <a:buChar char="•"/>
              <a:defRPr sz="1800" kern="1200">
                <a:solidFill>
                  <a:schemeClr val="tx1"/>
                </a:solidFill>
                <a:latin typeface="Proxima Nova" charset="0"/>
                <a:ea typeface="Proxima Nova" charset="0"/>
                <a:cs typeface="Proxima Nova" charset="0"/>
              </a:defRPr>
            </a:lvl4pPr>
            <a:lvl5pPr marL="2532248" indent="-281361" algn="l" defTabSz="1125444" rtl="0" eaLnBrk="1" latinLnBrk="0" hangingPunct="1">
              <a:lnSpc>
                <a:spcPct val="90000"/>
              </a:lnSpc>
              <a:spcBef>
                <a:spcPts val="615"/>
              </a:spcBef>
              <a:buFont typeface="Arial" panose="020B0604020202020204" pitchFamily="34" charset="0"/>
              <a:buChar char="•"/>
              <a:defRPr sz="1800" kern="1200">
                <a:solidFill>
                  <a:schemeClr val="tx1"/>
                </a:solidFill>
                <a:latin typeface="Proxima Nova" charset="0"/>
                <a:ea typeface="Proxima Nova" charset="0"/>
                <a:cs typeface="Proxima Nova" charset="0"/>
              </a:defRPr>
            </a:lvl5pPr>
            <a:lvl6pPr marL="3094970"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6pPr>
            <a:lvl7pPr marL="3657691"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7pPr>
            <a:lvl8pPr marL="4220413"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8pPr>
            <a:lvl9pPr marL="4783135"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9pPr>
          </a:lstStyle>
          <a:p>
            <a:pPr marL="0" indent="0">
              <a:buFont typeface="Arial" panose="020B0604020202020204" pitchFamily="34" charset="0"/>
              <a:buNone/>
            </a:pPr>
            <a:r>
              <a:rPr lang="en-GB" sz="1800" b="1" dirty="0"/>
              <a:t>Optimise Design</a:t>
            </a:r>
          </a:p>
          <a:p>
            <a:pPr marL="0" indent="0">
              <a:buFont typeface="Arial" panose="020B0604020202020204" pitchFamily="34" charset="0"/>
              <a:buNone/>
            </a:pPr>
            <a:r>
              <a:rPr lang="en-GB" sz="1400" dirty="0"/>
              <a:t>Analyse detailed data to gain insights regarding the effectiveness of roof support strategies. Use accurate information to avoid under or over-bolting.</a:t>
            </a:r>
          </a:p>
        </p:txBody>
      </p:sp>
      <p:sp>
        <p:nvSpPr>
          <p:cNvPr id="18" name="Content Placeholder 1">
            <a:extLst>
              <a:ext uri="{FF2B5EF4-FFF2-40B4-BE49-F238E27FC236}">
                <a16:creationId xmlns:a16="http://schemas.microsoft.com/office/drawing/2014/main" id="{EC014DB0-AD74-4782-AC06-28D92762DF72}"/>
              </a:ext>
            </a:extLst>
          </p:cNvPr>
          <p:cNvSpPr txBox="1">
            <a:spLocks/>
          </p:cNvSpPr>
          <p:nvPr/>
        </p:nvSpPr>
        <p:spPr>
          <a:xfrm>
            <a:off x="8629324" y="3941236"/>
            <a:ext cx="3112910" cy="1942879"/>
          </a:xfrm>
          <a:prstGeom prst="rect">
            <a:avLst/>
          </a:prstGeom>
        </p:spPr>
        <p:txBody>
          <a:bodyPr/>
          <a:lstStyle>
            <a:lvl1pPr marL="281361" indent="-281361" algn="l" defTabSz="1125444" rtl="0" eaLnBrk="1" latinLnBrk="0" hangingPunct="1">
              <a:lnSpc>
                <a:spcPct val="90000"/>
              </a:lnSpc>
              <a:spcBef>
                <a:spcPts val="1231"/>
              </a:spcBef>
              <a:buFont typeface="Arial" panose="020B0604020202020204" pitchFamily="34" charset="0"/>
              <a:buChar char="•"/>
              <a:defRPr sz="2800" kern="1200">
                <a:solidFill>
                  <a:schemeClr val="tx1"/>
                </a:solidFill>
                <a:latin typeface="Proxima Nova" charset="0"/>
                <a:ea typeface="Proxima Nova" charset="0"/>
                <a:cs typeface="Proxima Nova" charset="0"/>
              </a:defRPr>
            </a:lvl1pPr>
            <a:lvl2pPr marL="844083" indent="-281361" algn="l" defTabSz="1125444" rtl="0" eaLnBrk="1" latinLnBrk="0" hangingPunct="1">
              <a:lnSpc>
                <a:spcPct val="90000"/>
              </a:lnSpc>
              <a:spcBef>
                <a:spcPts val="615"/>
              </a:spcBef>
              <a:buFont typeface="Arial" panose="020B0604020202020204" pitchFamily="34" charset="0"/>
              <a:buChar char="•"/>
              <a:defRPr sz="2400" kern="1200">
                <a:solidFill>
                  <a:schemeClr val="tx1"/>
                </a:solidFill>
                <a:latin typeface="Proxima Nova" charset="0"/>
                <a:ea typeface="Proxima Nova" charset="0"/>
                <a:cs typeface="Proxima Nova" charset="0"/>
              </a:defRPr>
            </a:lvl2pPr>
            <a:lvl3pPr marL="1406804" indent="-281361" algn="l" defTabSz="1125444" rtl="0" eaLnBrk="1" latinLnBrk="0" hangingPunct="1">
              <a:lnSpc>
                <a:spcPct val="90000"/>
              </a:lnSpc>
              <a:spcBef>
                <a:spcPts val="615"/>
              </a:spcBef>
              <a:buFont typeface="Arial" panose="020B0604020202020204" pitchFamily="34" charset="0"/>
              <a:buChar char="•"/>
              <a:defRPr sz="2000" kern="1200">
                <a:solidFill>
                  <a:schemeClr val="tx1"/>
                </a:solidFill>
                <a:latin typeface="Proxima Nova" charset="0"/>
                <a:ea typeface="Proxima Nova" charset="0"/>
                <a:cs typeface="Proxima Nova" charset="0"/>
              </a:defRPr>
            </a:lvl3pPr>
            <a:lvl4pPr marL="1969526" indent="-281361" algn="l" defTabSz="1125444" rtl="0" eaLnBrk="1" latinLnBrk="0" hangingPunct="1">
              <a:lnSpc>
                <a:spcPct val="90000"/>
              </a:lnSpc>
              <a:spcBef>
                <a:spcPts val="615"/>
              </a:spcBef>
              <a:buFont typeface="Arial" panose="020B0604020202020204" pitchFamily="34" charset="0"/>
              <a:buChar char="•"/>
              <a:defRPr sz="1800" kern="1200">
                <a:solidFill>
                  <a:schemeClr val="tx1"/>
                </a:solidFill>
                <a:latin typeface="Proxima Nova" charset="0"/>
                <a:ea typeface="Proxima Nova" charset="0"/>
                <a:cs typeface="Proxima Nova" charset="0"/>
              </a:defRPr>
            </a:lvl4pPr>
            <a:lvl5pPr marL="2532248" indent="-281361" algn="l" defTabSz="1125444" rtl="0" eaLnBrk="1" latinLnBrk="0" hangingPunct="1">
              <a:lnSpc>
                <a:spcPct val="90000"/>
              </a:lnSpc>
              <a:spcBef>
                <a:spcPts val="615"/>
              </a:spcBef>
              <a:buFont typeface="Arial" panose="020B0604020202020204" pitchFamily="34" charset="0"/>
              <a:buChar char="•"/>
              <a:defRPr sz="1800" kern="1200">
                <a:solidFill>
                  <a:schemeClr val="tx1"/>
                </a:solidFill>
                <a:latin typeface="Proxima Nova" charset="0"/>
                <a:ea typeface="Proxima Nova" charset="0"/>
                <a:cs typeface="Proxima Nova" charset="0"/>
              </a:defRPr>
            </a:lvl5pPr>
            <a:lvl6pPr marL="3094970"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6pPr>
            <a:lvl7pPr marL="3657691"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7pPr>
            <a:lvl8pPr marL="4220413"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8pPr>
            <a:lvl9pPr marL="4783135"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9pPr>
          </a:lstStyle>
          <a:p>
            <a:pPr marL="0" indent="0">
              <a:buFont typeface="Arial" panose="020B0604020202020204" pitchFamily="34" charset="0"/>
              <a:buNone/>
            </a:pPr>
            <a:r>
              <a:rPr lang="en-GB" sz="1800" b="1" dirty="0"/>
              <a:t>Reduce Densities</a:t>
            </a:r>
          </a:p>
          <a:p>
            <a:pPr marL="0" indent="0">
              <a:buFont typeface="Arial" panose="020B0604020202020204" pitchFamily="34" charset="0"/>
              <a:buNone/>
            </a:pPr>
            <a:r>
              <a:rPr lang="en-GB" sz="1400" dirty="0"/>
              <a:t>Use continuous accurate real-time monitoring to safely reduce the amount of bolting and standing support required. Significantly reduces incidents/injury through a reduction in manual handling and installation.</a:t>
            </a:r>
          </a:p>
        </p:txBody>
      </p:sp>
      <p:sp>
        <p:nvSpPr>
          <p:cNvPr id="19" name="Freeform: Shape 18">
            <a:extLst>
              <a:ext uri="{FF2B5EF4-FFF2-40B4-BE49-F238E27FC236}">
                <a16:creationId xmlns:a16="http://schemas.microsoft.com/office/drawing/2014/main" id="{43E64AC5-A92F-45A0-AFB7-731D46E315E2}"/>
              </a:ext>
            </a:extLst>
          </p:cNvPr>
          <p:cNvSpPr/>
          <p:nvPr/>
        </p:nvSpPr>
        <p:spPr>
          <a:xfrm>
            <a:off x="4771505" y="3184942"/>
            <a:ext cx="2728051" cy="189685"/>
          </a:xfrm>
          <a:custGeom>
            <a:avLst/>
            <a:gdLst>
              <a:gd name="connsiteX0" fmla="*/ 0 w 2120537"/>
              <a:gd name="connsiteY0" fmla="*/ 0 h 189685"/>
              <a:gd name="connsiteX1" fmla="*/ 191588 w 2120537"/>
              <a:gd name="connsiteY1" fmla="*/ 130629 h 189685"/>
              <a:gd name="connsiteX2" fmla="*/ 753291 w 2120537"/>
              <a:gd name="connsiteY2" fmla="*/ 182880 h 189685"/>
              <a:gd name="connsiteX3" fmla="*/ 1637211 w 2120537"/>
              <a:gd name="connsiteY3" fmla="*/ 182880 h 189685"/>
              <a:gd name="connsiteX4" fmla="*/ 1976845 w 2120537"/>
              <a:gd name="connsiteY4" fmla="*/ 126274 h 189685"/>
              <a:gd name="connsiteX5" fmla="*/ 2120537 w 2120537"/>
              <a:gd name="connsiteY5" fmla="*/ 21771 h 189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0537" h="189685">
                <a:moveTo>
                  <a:pt x="0" y="0"/>
                </a:moveTo>
                <a:cubicBezTo>
                  <a:pt x="33020" y="50074"/>
                  <a:pt x="66040" y="100149"/>
                  <a:pt x="191588" y="130629"/>
                </a:cubicBezTo>
                <a:cubicBezTo>
                  <a:pt x="317137" y="161109"/>
                  <a:pt x="512354" y="174172"/>
                  <a:pt x="753291" y="182880"/>
                </a:cubicBezTo>
                <a:cubicBezTo>
                  <a:pt x="994228" y="191588"/>
                  <a:pt x="1433285" y="192314"/>
                  <a:pt x="1637211" y="182880"/>
                </a:cubicBezTo>
                <a:cubicBezTo>
                  <a:pt x="1841137" y="173446"/>
                  <a:pt x="1896291" y="153126"/>
                  <a:pt x="1976845" y="126274"/>
                </a:cubicBezTo>
                <a:cubicBezTo>
                  <a:pt x="2057399" y="99423"/>
                  <a:pt x="2088968" y="60597"/>
                  <a:pt x="2120537" y="21771"/>
                </a:cubicBezTo>
              </a:path>
            </a:pathLst>
          </a:custGeom>
          <a:noFill/>
          <a:ln w="19050">
            <a:solidFill>
              <a:srgbClr val="2172B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0" name="Freeform: Shape 19">
            <a:extLst>
              <a:ext uri="{FF2B5EF4-FFF2-40B4-BE49-F238E27FC236}">
                <a16:creationId xmlns:a16="http://schemas.microsoft.com/office/drawing/2014/main" id="{35AB492D-C323-45D0-9AE9-72DAD3F70FCD}"/>
              </a:ext>
            </a:extLst>
          </p:cNvPr>
          <p:cNvSpPr/>
          <p:nvPr/>
        </p:nvSpPr>
        <p:spPr>
          <a:xfrm>
            <a:off x="7499557" y="3184942"/>
            <a:ext cx="2458788" cy="189685"/>
          </a:xfrm>
          <a:custGeom>
            <a:avLst/>
            <a:gdLst>
              <a:gd name="connsiteX0" fmla="*/ 0 w 2120537"/>
              <a:gd name="connsiteY0" fmla="*/ 0 h 189685"/>
              <a:gd name="connsiteX1" fmla="*/ 191588 w 2120537"/>
              <a:gd name="connsiteY1" fmla="*/ 130629 h 189685"/>
              <a:gd name="connsiteX2" fmla="*/ 753291 w 2120537"/>
              <a:gd name="connsiteY2" fmla="*/ 182880 h 189685"/>
              <a:gd name="connsiteX3" fmla="*/ 1637211 w 2120537"/>
              <a:gd name="connsiteY3" fmla="*/ 182880 h 189685"/>
              <a:gd name="connsiteX4" fmla="*/ 1976845 w 2120537"/>
              <a:gd name="connsiteY4" fmla="*/ 126274 h 189685"/>
              <a:gd name="connsiteX5" fmla="*/ 2120537 w 2120537"/>
              <a:gd name="connsiteY5" fmla="*/ 21771 h 189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0537" h="189685">
                <a:moveTo>
                  <a:pt x="0" y="0"/>
                </a:moveTo>
                <a:cubicBezTo>
                  <a:pt x="33020" y="50074"/>
                  <a:pt x="66040" y="100149"/>
                  <a:pt x="191588" y="130629"/>
                </a:cubicBezTo>
                <a:cubicBezTo>
                  <a:pt x="317137" y="161109"/>
                  <a:pt x="512354" y="174172"/>
                  <a:pt x="753291" y="182880"/>
                </a:cubicBezTo>
                <a:cubicBezTo>
                  <a:pt x="994228" y="191588"/>
                  <a:pt x="1433285" y="192314"/>
                  <a:pt x="1637211" y="182880"/>
                </a:cubicBezTo>
                <a:cubicBezTo>
                  <a:pt x="1841137" y="173446"/>
                  <a:pt x="1896291" y="153126"/>
                  <a:pt x="1976845" y="126274"/>
                </a:cubicBezTo>
                <a:cubicBezTo>
                  <a:pt x="2057399" y="99423"/>
                  <a:pt x="2088968" y="60597"/>
                  <a:pt x="2120537" y="21771"/>
                </a:cubicBezTo>
              </a:path>
            </a:pathLst>
          </a:custGeom>
          <a:noFill/>
          <a:ln w="19050">
            <a:solidFill>
              <a:srgbClr val="2172B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8" name="Picture 7" descr="A close up of electronics&#10;&#10;Description generated with high confidence">
            <a:extLst>
              <a:ext uri="{FF2B5EF4-FFF2-40B4-BE49-F238E27FC236}">
                <a16:creationId xmlns:a16="http://schemas.microsoft.com/office/drawing/2014/main" id="{542F1AF7-B3B9-4C15-881D-475559063AB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147062" y="1595408"/>
            <a:ext cx="1654489" cy="1684376"/>
          </a:xfrm>
          <a:prstGeom prst="rect">
            <a:avLst/>
          </a:prstGeom>
        </p:spPr>
      </p:pic>
      <p:cxnSp>
        <p:nvCxnSpPr>
          <p:cNvPr id="21" name="Straight Connector 20">
            <a:extLst>
              <a:ext uri="{FF2B5EF4-FFF2-40B4-BE49-F238E27FC236}">
                <a16:creationId xmlns:a16="http://schemas.microsoft.com/office/drawing/2014/main" id="{5610B587-7875-4E79-985B-A6EECAE59530}"/>
              </a:ext>
            </a:extLst>
          </p:cNvPr>
          <p:cNvCxnSpPr>
            <a:cxnSpLocks/>
          </p:cNvCxnSpPr>
          <p:nvPr/>
        </p:nvCxnSpPr>
        <p:spPr>
          <a:xfrm>
            <a:off x="681431" y="3729363"/>
            <a:ext cx="10829138"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3B7C2EF-2375-B2F8-2185-DD75088EC961}"/>
              </a:ext>
            </a:extLst>
          </p:cNvPr>
          <p:cNvSpPr/>
          <p:nvPr/>
        </p:nvSpPr>
        <p:spPr>
          <a:xfrm>
            <a:off x="8210746" y="273377"/>
            <a:ext cx="1941922" cy="386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2A5C13B8-41D1-89F3-2F03-C2352F17E5ED}"/>
              </a:ext>
            </a:extLst>
          </p:cNvPr>
          <p:cNvSpPr/>
          <p:nvPr/>
        </p:nvSpPr>
        <p:spPr>
          <a:xfrm flipV="1">
            <a:off x="9553766" y="2735363"/>
            <a:ext cx="446443" cy="90030"/>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a:extLst>
              <a:ext uri="{FF2B5EF4-FFF2-40B4-BE49-F238E27FC236}">
                <a16:creationId xmlns:a16="http://schemas.microsoft.com/office/drawing/2014/main" id="{9A14000E-723D-F51E-3C5A-2EAD2DAF26E0}"/>
              </a:ext>
            </a:extLst>
          </p:cNvPr>
          <p:cNvSpPr/>
          <p:nvPr/>
        </p:nvSpPr>
        <p:spPr>
          <a:xfrm rot="21048630" flipV="1">
            <a:off x="7583433" y="2807304"/>
            <a:ext cx="241558" cy="56821"/>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Rectangle 10">
            <a:extLst>
              <a:ext uri="{FF2B5EF4-FFF2-40B4-BE49-F238E27FC236}">
                <a16:creationId xmlns:a16="http://schemas.microsoft.com/office/drawing/2014/main" id="{19DE2625-5D0F-9EC5-62D2-C27D1294119B}"/>
              </a:ext>
            </a:extLst>
          </p:cNvPr>
          <p:cNvSpPr/>
          <p:nvPr/>
        </p:nvSpPr>
        <p:spPr>
          <a:xfrm rot="21048630" flipV="1">
            <a:off x="4863539" y="2807304"/>
            <a:ext cx="241558" cy="56821"/>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a:extLst>
              <a:ext uri="{FF2B5EF4-FFF2-40B4-BE49-F238E27FC236}">
                <a16:creationId xmlns:a16="http://schemas.microsoft.com/office/drawing/2014/main" id="{85BB820B-788B-C34C-835B-83D66478D90F}"/>
              </a:ext>
            </a:extLst>
          </p:cNvPr>
          <p:cNvSpPr/>
          <p:nvPr/>
        </p:nvSpPr>
        <p:spPr>
          <a:xfrm rot="21048630" flipV="1">
            <a:off x="2132889" y="2807304"/>
            <a:ext cx="241558" cy="56821"/>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727241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4F2AAAB-1898-4FE9-B810-9FA1ED9F1164}"/>
              </a:ext>
            </a:extLst>
          </p:cNvPr>
          <p:cNvGrpSpPr/>
          <p:nvPr/>
        </p:nvGrpSpPr>
        <p:grpSpPr>
          <a:xfrm>
            <a:off x="0" y="6087034"/>
            <a:ext cx="12192000" cy="770965"/>
            <a:chOff x="0" y="6087034"/>
            <a:chExt cx="12192000" cy="770965"/>
          </a:xfrm>
        </p:grpSpPr>
        <p:sp>
          <p:nvSpPr>
            <p:cNvPr id="6" name="Rectangle 5">
              <a:extLst>
                <a:ext uri="{FF2B5EF4-FFF2-40B4-BE49-F238E27FC236}">
                  <a16:creationId xmlns:a16="http://schemas.microsoft.com/office/drawing/2014/main" id="{2E1E4021-6878-4B8E-A7D2-3BE64F5F01B4}"/>
                </a:ext>
              </a:extLst>
            </p:cNvPr>
            <p:cNvSpPr/>
            <p:nvPr/>
          </p:nvSpPr>
          <p:spPr>
            <a:xfrm>
              <a:off x="0" y="6087034"/>
              <a:ext cx="12192000" cy="770965"/>
            </a:xfrm>
            <a:prstGeom prst="rect">
              <a:avLst/>
            </a:prstGeom>
            <a:solidFill>
              <a:srgbClr val="ECE7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TextBox 7">
              <a:extLst>
                <a:ext uri="{FF2B5EF4-FFF2-40B4-BE49-F238E27FC236}">
                  <a16:creationId xmlns:a16="http://schemas.microsoft.com/office/drawing/2014/main" id="{DC17D00E-7431-4081-B38E-DCD09F208E2F}"/>
                </a:ext>
              </a:extLst>
            </p:cNvPr>
            <p:cNvSpPr txBox="1"/>
            <p:nvPr/>
          </p:nvSpPr>
          <p:spPr>
            <a:xfrm>
              <a:off x="349622" y="6472517"/>
              <a:ext cx="5893580" cy="291875"/>
            </a:xfrm>
            <a:prstGeom prst="rect">
              <a:avLst/>
            </a:prstGeom>
            <a:noFill/>
          </p:spPr>
          <p:txBody>
            <a:bodyPr wrap="square" lIns="0" rtlCol="0">
              <a:spAutoFit/>
            </a:bodyPr>
            <a:lstStyle/>
            <a:p>
              <a:pPr defTabSz="457200">
                <a:lnSpc>
                  <a:spcPct val="80000"/>
                </a:lnSpc>
              </a:pPr>
              <a:r>
                <a:rPr lang="en-US" sz="2400" b="1" baseline="30000">
                  <a:solidFill>
                    <a:srgbClr val="0099D8"/>
                  </a:solidFill>
                  <a:latin typeface="Univers LT Std 45 Light" charset="0"/>
                  <a:ea typeface="Univers LT Std 45 Light" charset="0"/>
                  <a:cs typeface="Univers LT Std 45 Light" charset="0"/>
                </a:rPr>
                <a:t>Leading Safety Technology</a:t>
              </a:r>
            </a:p>
          </p:txBody>
        </p:sp>
      </p:grpSp>
      <p:sp>
        <p:nvSpPr>
          <p:cNvPr id="13" name="TextBox 12">
            <a:extLst>
              <a:ext uri="{FF2B5EF4-FFF2-40B4-BE49-F238E27FC236}">
                <a16:creationId xmlns:a16="http://schemas.microsoft.com/office/drawing/2014/main" id="{C8475A97-2BB1-4F8F-B88F-0637887E3FC4}"/>
              </a:ext>
            </a:extLst>
          </p:cNvPr>
          <p:cNvSpPr txBox="1"/>
          <p:nvPr/>
        </p:nvSpPr>
        <p:spPr>
          <a:xfrm>
            <a:off x="349622" y="192137"/>
            <a:ext cx="6095566" cy="523220"/>
          </a:xfrm>
          <a:prstGeom prst="rect">
            <a:avLst/>
          </a:prstGeom>
          <a:noFill/>
        </p:spPr>
        <p:txBody>
          <a:bodyPr wrap="square" rtlCol="0">
            <a:spAutoFit/>
          </a:bodyPr>
          <a:lstStyle/>
          <a:p>
            <a:r>
              <a:rPr lang="en-GB" sz="2800" b="1">
                <a:solidFill>
                  <a:srgbClr val="009AD8"/>
                </a:solidFill>
                <a:latin typeface="Univers LT Std 45 Light" panose="020B0403020202020204" pitchFamily="34" charset="0"/>
              </a:rPr>
              <a:t>Continuous Remote Monitoring</a:t>
            </a:r>
            <a:endParaRPr lang="en-GB" sz="2000" b="1">
              <a:solidFill>
                <a:srgbClr val="009AD8"/>
              </a:solidFill>
              <a:latin typeface="Univers LT Std 45 Light" panose="020B0403020202020204" pitchFamily="34" charset="0"/>
            </a:endParaRPr>
          </a:p>
        </p:txBody>
      </p:sp>
      <p:sp>
        <p:nvSpPr>
          <p:cNvPr id="14" name="TextBox 13">
            <a:extLst>
              <a:ext uri="{FF2B5EF4-FFF2-40B4-BE49-F238E27FC236}">
                <a16:creationId xmlns:a16="http://schemas.microsoft.com/office/drawing/2014/main" id="{81E83EC6-495D-4C26-962B-ADCE91379C59}"/>
              </a:ext>
            </a:extLst>
          </p:cNvPr>
          <p:cNvSpPr txBox="1"/>
          <p:nvPr/>
        </p:nvSpPr>
        <p:spPr>
          <a:xfrm>
            <a:off x="349622" y="612150"/>
            <a:ext cx="6380988" cy="307777"/>
          </a:xfrm>
          <a:prstGeom prst="rect">
            <a:avLst/>
          </a:prstGeom>
          <a:noFill/>
        </p:spPr>
        <p:txBody>
          <a:bodyPr wrap="square" rtlCol="0">
            <a:spAutoFit/>
          </a:bodyPr>
          <a:lstStyle/>
          <a:p>
            <a:r>
              <a:rPr lang="en-GB" sz="1400">
                <a:solidFill>
                  <a:srgbClr val="4A4A4A"/>
                </a:solidFill>
                <a:latin typeface="Univers LT Std 45 Light" panose="020B0403020202020204" pitchFamily="34" charset="0"/>
              </a:rPr>
              <a:t>RMXR Strata Monitoring</a:t>
            </a:r>
          </a:p>
        </p:txBody>
      </p:sp>
      <p:cxnSp>
        <p:nvCxnSpPr>
          <p:cNvPr id="16" name="Straight Connector 15">
            <a:extLst>
              <a:ext uri="{FF2B5EF4-FFF2-40B4-BE49-F238E27FC236}">
                <a16:creationId xmlns:a16="http://schemas.microsoft.com/office/drawing/2014/main" id="{855635AA-8C7A-43F3-AAD5-2A1C4345C3DC}"/>
              </a:ext>
            </a:extLst>
          </p:cNvPr>
          <p:cNvCxnSpPr>
            <a:cxnSpLocks/>
          </p:cNvCxnSpPr>
          <p:nvPr/>
        </p:nvCxnSpPr>
        <p:spPr>
          <a:xfrm>
            <a:off x="453500" y="960268"/>
            <a:ext cx="11388878" cy="0"/>
          </a:xfrm>
          <a:prstGeom prst="line">
            <a:avLst/>
          </a:prstGeom>
          <a:ln w="19050">
            <a:solidFill>
              <a:srgbClr val="009AD8"/>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29AAB3F-B41F-4000-BEB8-004236234B1A}"/>
              </a:ext>
            </a:extLst>
          </p:cNvPr>
          <p:cNvSpPr/>
          <p:nvPr/>
        </p:nvSpPr>
        <p:spPr bwMode="auto">
          <a:xfrm>
            <a:off x="9339" y="3206570"/>
            <a:ext cx="12192000" cy="269838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0" name="Content Placeholder 2">
            <a:extLst>
              <a:ext uri="{FF2B5EF4-FFF2-40B4-BE49-F238E27FC236}">
                <a16:creationId xmlns:a16="http://schemas.microsoft.com/office/drawing/2014/main" id="{7D176209-526E-447D-AD6A-D1EEC4AA7AB1}"/>
              </a:ext>
            </a:extLst>
          </p:cNvPr>
          <p:cNvSpPr txBox="1">
            <a:spLocks/>
          </p:cNvSpPr>
          <p:nvPr/>
        </p:nvSpPr>
        <p:spPr bwMode="auto">
          <a:xfrm>
            <a:off x="547031" y="1232053"/>
            <a:ext cx="7011758" cy="20129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lvl1pPr marL="273600" indent="-273050" algn="l" defTabSz="457200" rtl="0" eaLnBrk="0" fontAlgn="base" hangingPunct="0">
              <a:spcBef>
                <a:spcPct val="0"/>
              </a:spcBef>
              <a:spcAft>
                <a:spcPts val="600"/>
              </a:spcAft>
              <a:defRPr kern="1200">
                <a:solidFill>
                  <a:schemeClr val="tx1"/>
                </a:solidFill>
                <a:latin typeface="Arial"/>
                <a:ea typeface="ＭＳ Ｐゴシック" pitchFamily="-111" charset="-128"/>
                <a:cs typeface="Arial"/>
              </a:defRPr>
            </a:lvl1pPr>
            <a:lvl2pPr marL="273050" indent="-273050" algn="l" defTabSz="457200" rtl="0" eaLnBrk="0" fontAlgn="base" hangingPunct="0">
              <a:spcBef>
                <a:spcPct val="0"/>
              </a:spcBef>
              <a:spcAft>
                <a:spcPts val="600"/>
              </a:spcAft>
              <a:buFont typeface="Lucida Grande" pitchFamily="-111" charset="0"/>
              <a:buChar char="–"/>
              <a:defRPr kern="1200">
                <a:solidFill>
                  <a:schemeClr val="tx1"/>
                </a:solidFill>
                <a:latin typeface="Arial"/>
                <a:ea typeface="ＭＳ Ｐゴシック" pitchFamily="-111" charset="-128"/>
                <a:cs typeface="Arial"/>
              </a:defRPr>
            </a:lvl2pPr>
            <a:lvl3pPr marL="1143000" indent="-228600" algn="l" defTabSz="457200" rtl="0" eaLnBrk="0" fontAlgn="base" hangingPunct="0">
              <a:spcBef>
                <a:spcPct val="0"/>
              </a:spcBef>
              <a:spcAft>
                <a:spcPts val="600"/>
              </a:spcAft>
              <a:buFont typeface="Lucida Grande" pitchFamily="-111" charset="0"/>
              <a:buChar char="–"/>
              <a:defRPr kern="1200">
                <a:solidFill>
                  <a:schemeClr val="tx1"/>
                </a:solidFill>
                <a:latin typeface="Arial"/>
                <a:ea typeface="ＭＳ Ｐゴシック" pitchFamily="-111" charset="-128"/>
                <a:cs typeface="Arial"/>
              </a:defRPr>
            </a:lvl3pPr>
            <a:lvl4pPr marL="1600200" indent="-228600" algn="l" defTabSz="457200" rtl="0" eaLnBrk="0" fontAlgn="base" hangingPunct="0">
              <a:spcBef>
                <a:spcPct val="0"/>
              </a:spcBef>
              <a:spcAft>
                <a:spcPts val="600"/>
              </a:spcAft>
              <a:buFont typeface="Lucida Grande" pitchFamily="-111" charset="0"/>
              <a:buChar char="–"/>
              <a:defRPr kern="1200">
                <a:solidFill>
                  <a:schemeClr val="tx1"/>
                </a:solidFill>
                <a:latin typeface="Arial"/>
                <a:ea typeface="ＭＳ Ｐゴシック" pitchFamily="-111" charset="-128"/>
                <a:cs typeface="Arial"/>
              </a:defRPr>
            </a:lvl4pPr>
            <a:lvl5pPr marL="2057400" indent="-228600" algn="l" defTabSz="457200" rtl="0" eaLnBrk="0" fontAlgn="base" hangingPunct="0">
              <a:spcBef>
                <a:spcPct val="0"/>
              </a:spcBef>
              <a:spcAft>
                <a:spcPts val="600"/>
              </a:spcAft>
              <a:buFont typeface="Lucida Grande" pitchFamily="-111" charset="0"/>
              <a:buChar char="–"/>
              <a:defRPr kern="1200">
                <a:solidFill>
                  <a:schemeClr val="tx1"/>
                </a:solidFill>
                <a:latin typeface="Arial"/>
                <a:ea typeface="ＭＳ Ｐゴシック" pitchFamily="-111"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defTabSz="914400" eaLnBrk="1" hangingPunct="1">
              <a:spcAft>
                <a:spcPts val="1200"/>
              </a:spcAft>
              <a:buClr>
                <a:schemeClr val="tx1">
                  <a:lumMod val="75000"/>
                  <a:lumOff val="25000"/>
                </a:schemeClr>
              </a:buClr>
              <a:buFont typeface="Arial" panose="020B0604020202020204" pitchFamily="34" charset="0"/>
              <a:buChar char="•"/>
            </a:pPr>
            <a:r>
              <a:rPr lang="en-GB" sz="2000" dirty="0">
                <a:solidFill>
                  <a:srgbClr val="00B0F0"/>
                </a:solidFill>
                <a:latin typeface="Proxima Nova Rg" panose="02000506030000020004" pitchFamily="2" charset="0"/>
                <a:ea typeface="+mn-ea"/>
                <a:cs typeface="Calibri" panose="020F0502020204030204" pitchFamily="34" charset="0"/>
              </a:rPr>
              <a:t>Intrinsically safe</a:t>
            </a:r>
          </a:p>
          <a:p>
            <a:pPr marL="342900" indent="-342900" defTabSz="914400" eaLnBrk="1" hangingPunct="1">
              <a:spcAft>
                <a:spcPts val="1200"/>
              </a:spcAft>
              <a:buClr>
                <a:schemeClr val="tx1">
                  <a:lumMod val="75000"/>
                  <a:lumOff val="25000"/>
                </a:schemeClr>
              </a:buClr>
              <a:buFont typeface="Arial" panose="020B0604020202020204" pitchFamily="34" charset="0"/>
              <a:buChar char="•"/>
            </a:pPr>
            <a:r>
              <a:rPr lang="en-GB" sz="2000" dirty="0">
                <a:latin typeface="Proxima Nova Rg" panose="02000506030000020004" pitchFamily="2" charset="0"/>
                <a:ea typeface="+mn-ea"/>
                <a:cs typeface="Calibri" panose="020F0502020204030204" pitchFamily="34" charset="0"/>
              </a:rPr>
              <a:t>Mine-wide remote strata monitoring</a:t>
            </a:r>
          </a:p>
          <a:p>
            <a:pPr marL="342900" indent="-342900" defTabSz="914400" eaLnBrk="1" hangingPunct="1">
              <a:spcAft>
                <a:spcPts val="1200"/>
              </a:spcAft>
              <a:buClr>
                <a:schemeClr val="tx1">
                  <a:lumMod val="75000"/>
                  <a:lumOff val="25000"/>
                </a:schemeClr>
              </a:buClr>
              <a:buFont typeface="Arial" panose="020B0604020202020204" pitchFamily="34" charset="0"/>
              <a:buChar char="•"/>
            </a:pPr>
            <a:r>
              <a:rPr lang="en-GB" sz="2000" dirty="0">
                <a:solidFill>
                  <a:schemeClr val="tx1">
                    <a:lumMod val="85000"/>
                    <a:lumOff val="15000"/>
                  </a:schemeClr>
                </a:solidFill>
                <a:latin typeface="Proxima Nova Rg" panose="02000506030000020004" pitchFamily="2" charset="0"/>
                <a:ea typeface="+mn-ea"/>
                <a:cs typeface="Calibri" panose="020F0502020204030204" pitchFamily="34" charset="0"/>
              </a:rPr>
              <a:t>Data logging and </a:t>
            </a:r>
            <a:r>
              <a:rPr lang="en-GB" sz="2000" dirty="0">
                <a:solidFill>
                  <a:srgbClr val="0099D8"/>
                </a:solidFill>
                <a:latin typeface="Proxima Nova Rg" panose="02000506030000020004" pitchFamily="2" charset="0"/>
                <a:ea typeface="+mn-ea"/>
                <a:cs typeface="Calibri" panose="020F0502020204030204" pitchFamily="34" charset="0"/>
              </a:rPr>
              <a:t>graphical reporting</a:t>
            </a:r>
          </a:p>
          <a:p>
            <a:pPr marL="342900" indent="-342900" defTabSz="914400" eaLnBrk="1" hangingPunct="1">
              <a:spcAft>
                <a:spcPts val="1200"/>
              </a:spcAft>
              <a:buClr>
                <a:schemeClr val="tx1">
                  <a:lumMod val="75000"/>
                  <a:lumOff val="25000"/>
                </a:schemeClr>
              </a:buClr>
              <a:buFont typeface="Arial" panose="020B0604020202020204" pitchFamily="34" charset="0"/>
              <a:buChar char="•"/>
            </a:pPr>
            <a:r>
              <a:rPr lang="en-GB" sz="2000" dirty="0">
                <a:solidFill>
                  <a:schemeClr val="tx1">
                    <a:lumMod val="85000"/>
                    <a:lumOff val="15000"/>
                  </a:schemeClr>
                </a:solidFill>
                <a:latin typeface="Proxima Nova Rg" panose="02000506030000020004" pitchFamily="2" charset="0"/>
                <a:ea typeface="+mn-ea"/>
                <a:cs typeface="Calibri" panose="020F0502020204030204" pitchFamily="34" charset="0"/>
              </a:rPr>
              <a:t>Significantly improved </a:t>
            </a:r>
            <a:r>
              <a:rPr lang="en-GB" sz="2000" dirty="0">
                <a:solidFill>
                  <a:srgbClr val="0099D8"/>
                </a:solidFill>
                <a:latin typeface="Proxima Nova Rg" panose="02000506030000020004" pitchFamily="2" charset="0"/>
                <a:ea typeface="+mn-ea"/>
                <a:cs typeface="Calibri" panose="020F0502020204030204" pitchFamily="34" charset="0"/>
              </a:rPr>
              <a:t>operational efficiency and safety</a:t>
            </a:r>
          </a:p>
          <a:p>
            <a:pPr marL="342900" indent="-342900" defTabSz="914400" eaLnBrk="1" hangingPunct="1">
              <a:spcAft>
                <a:spcPts val="1200"/>
              </a:spcAft>
              <a:buClr>
                <a:schemeClr val="tx1">
                  <a:lumMod val="75000"/>
                  <a:lumOff val="25000"/>
                </a:schemeClr>
              </a:buClr>
              <a:buFont typeface="Arial" panose="020B0604020202020204" pitchFamily="34" charset="0"/>
              <a:buChar char="•"/>
            </a:pPr>
            <a:r>
              <a:rPr lang="en-GB" sz="2000" dirty="0">
                <a:latin typeface="Proxima Nova Rg" panose="02000506030000020004" pitchFamily="2" charset="0"/>
                <a:ea typeface="+mn-ea"/>
                <a:cs typeface="Calibri" panose="020F0502020204030204" pitchFamily="34" charset="0"/>
              </a:rPr>
              <a:t>150 units up to </a:t>
            </a:r>
            <a:r>
              <a:rPr lang="en-GB" sz="2000" dirty="0">
                <a:solidFill>
                  <a:srgbClr val="0099D8"/>
                </a:solidFill>
                <a:latin typeface="Proxima Nova Rg" panose="02000506030000020004" pitchFamily="2" charset="0"/>
                <a:ea typeface="+mn-ea"/>
                <a:cs typeface="Calibri" panose="020F0502020204030204" pitchFamily="34" charset="0"/>
              </a:rPr>
              <a:t>10km range</a:t>
            </a:r>
          </a:p>
          <a:p>
            <a:pPr marL="342900" indent="-342900" defTabSz="914400" eaLnBrk="1" hangingPunct="1">
              <a:spcAft>
                <a:spcPts val="1200"/>
              </a:spcAft>
              <a:buClr>
                <a:schemeClr val="tx1">
                  <a:lumMod val="75000"/>
                  <a:lumOff val="25000"/>
                </a:schemeClr>
              </a:buClr>
              <a:buFont typeface="Arial" panose="020B0604020202020204" pitchFamily="34" charset="0"/>
              <a:buChar char="•"/>
            </a:pPr>
            <a:r>
              <a:rPr lang="en-GB" sz="2000" dirty="0">
                <a:latin typeface="Proxima Nova Rg" panose="02000506030000020004" pitchFamily="2" charset="0"/>
                <a:ea typeface="+mn-ea"/>
                <a:cs typeface="Calibri" panose="020F0502020204030204" pitchFamily="34" charset="0"/>
              </a:rPr>
              <a:t>Plug and Play system - Installed </a:t>
            </a:r>
            <a:r>
              <a:rPr lang="en-GB" sz="2000" dirty="0">
                <a:solidFill>
                  <a:srgbClr val="0099D8"/>
                </a:solidFill>
                <a:latin typeface="Proxima Nova Rg" panose="02000506030000020004" pitchFamily="2" charset="0"/>
                <a:ea typeface="+mn-ea"/>
                <a:cs typeface="Calibri" panose="020F0502020204030204" pitchFamily="34" charset="0"/>
              </a:rPr>
              <a:t>by mine operators</a:t>
            </a:r>
          </a:p>
        </p:txBody>
      </p:sp>
      <p:grpSp>
        <p:nvGrpSpPr>
          <p:cNvPr id="11" name="Group 10">
            <a:extLst>
              <a:ext uri="{FF2B5EF4-FFF2-40B4-BE49-F238E27FC236}">
                <a16:creationId xmlns:a16="http://schemas.microsoft.com/office/drawing/2014/main" id="{9E5631F1-B4B9-44DD-8CC3-44D3AEBA70F0}"/>
              </a:ext>
            </a:extLst>
          </p:cNvPr>
          <p:cNvGrpSpPr/>
          <p:nvPr/>
        </p:nvGrpSpPr>
        <p:grpSpPr>
          <a:xfrm>
            <a:off x="835234" y="3205199"/>
            <a:ext cx="574372" cy="1657110"/>
            <a:chOff x="482995" y="3294536"/>
            <a:chExt cx="574372" cy="1657110"/>
          </a:xfrm>
        </p:grpSpPr>
        <p:grpSp>
          <p:nvGrpSpPr>
            <p:cNvPr id="12" name="Group 11">
              <a:extLst>
                <a:ext uri="{FF2B5EF4-FFF2-40B4-BE49-F238E27FC236}">
                  <a16:creationId xmlns:a16="http://schemas.microsoft.com/office/drawing/2014/main" id="{B78CD03E-BEAF-43DF-8591-693BD930B8AC}"/>
                </a:ext>
              </a:extLst>
            </p:cNvPr>
            <p:cNvGrpSpPr/>
            <p:nvPr/>
          </p:nvGrpSpPr>
          <p:grpSpPr>
            <a:xfrm>
              <a:off x="704740" y="3461030"/>
              <a:ext cx="148316" cy="1490616"/>
              <a:chOff x="8183725" y="-5818736"/>
              <a:chExt cx="1180133" cy="11860625"/>
            </a:xfrm>
          </p:grpSpPr>
          <p:pic>
            <p:nvPicPr>
              <p:cNvPr id="25" name="Picture 24">
                <a:extLst>
                  <a:ext uri="{FF2B5EF4-FFF2-40B4-BE49-F238E27FC236}">
                    <a16:creationId xmlns:a16="http://schemas.microsoft.com/office/drawing/2014/main" id="{7A7A68FA-EEC9-400C-9876-093F15871EEF}"/>
                  </a:ext>
                </a:extLst>
              </p:cNvPr>
              <p:cNvPicPr>
                <a:picLocks noChangeAspect="1"/>
              </p:cNvPicPr>
              <p:nvPr/>
            </p:nvPicPr>
            <p:blipFill>
              <a:blip r:embed="rId3"/>
              <a:stretch>
                <a:fillRect/>
              </a:stretch>
            </p:blipFill>
            <p:spPr>
              <a:xfrm>
                <a:off x="8646641" y="5478389"/>
                <a:ext cx="171000" cy="563500"/>
              </a:xfrm>
              <a:prstGeom prst="rect">
                <a:avLst/>
              </a:prstGeom>
            </p:spPr>
          </p:pic>
          <p:pic>
            <p:nvPicPr>
              <p:cNvPr id="26" name="Picture 25">
                <a:extLst>
                  <a:ext uri="{FF2B5EF4-FFF2-40B4-BE49-F238E27FC236}">
                    <a16:creationId xmlns:a16="http://schemas.microsoft.com/office/drawing/2014/main" id="{D9C73CF9-B243-4566-9F42-ECE5A39B6C95}"/>
                  </a:ext>
                </a:extLst>
              </p:cNvPr>
              <p:cNvPicPr>
                <a:picLocks noChangeAspect="1"/>
              </p:cNvPicPr>
              <p:nvPr/>
            </p:nvPicPr>
            <p:blipFill>
              <a:blip r:embed="rId4"/>
              <a:stretch>
                <a:fillRect/>
              </a:stretch>
            </p:blipFill>
            <p:spPr>
              <a:xfrm>
                <a:off x="8629541" y="5016505"/>
                <a:ext cx="205200" cy="563500"/>
              </a:xfrm>
              <a:prstGeom prst="rect">
                <a:avLst/>
              </a:prstGeom>
            </p:spPr>
          </p:pic>
          <p:pic>
            <p:nvPicPr>
              <p:cNvPr id="27" name="Picture 26">
                <a:extLst>
                  <a:ext uri="{FF2B5EF4-FFF2-40B4-BE49-F238E27FC236}">
                    <a16:creationId xmlns:a16="http://schemas.microsoft.com/office/drawing/2014/main" id="{4087AE4A-61C6-45DC-914E-23E8E71C149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424464" y="2717524"/>
                <a:ext cx="551780" cy="2037618"/>
              </a:xfrm>
              <a:prstGeom prst="rect">
                <a:avLst/>
              </a:prstGeom>
            </p:spPr>
          </p:pic>
          <p:pic>
            <p:nvPicPr>
              <p:cNvPr id="28" name="Picture 27">
                <a:extLst>
                  <a:ext uri="{FF2B5EF4-FFF2-40B4-BE49-F238E27FC236}">
                    <a16:creationId xmlns:a16="http://schemas.microsoft.com/office/drawing/2014/main" id="{5DA949BA-E025-4DB7-A370-61DDE3FD94D2}"/>
                  </a:ext>
                </a:extLst>
              </p:cNvPr>
              <p:cNvPicPr>
                <a:picLocks noChangeAspect="1"/>
              </p:cNvPicPr>
              <p:nvPr/>
            </p:nvPicPr>
            <p:blipFill>
              <a:blip r:embed="rId6"/>
              <a:stretch>
                <a:fillRect/>
              </a:stretch>
            </p:blipFill>
            <p:spPr>
              <a:xfrm>
                <a:off x="8451625" y="-5818736"/>
                <a:ext cx="490200" cy="402498"/>
              </a:xfrm>
              <a:prstGeom prst="rect">
                <a:avLst/>
              </a:prstGeom>
            </p:spPr>
          </p:pic>
          <p:cxnSp>
            <p:nvCxnSpPr>
              <p:cNvPr id="29" name="Straight Connector 28">
                <a:extLst>
                  <a:ext uri="{FF2B5EF4-FFF2-40B4-BE49-F238E27FC236}">
                    <a16:creationId xmlns:a16="http://schemas.microsoft.com/office/drawing/2014/main" id="{C2AF853E-F2BC-45DF-A0F3-5E61381368AE}"/>
                  </a:ext>
                </a:extLst>
              </p:cNvPr>
              <p:cNvCxnSpPr>
                <a:cxnSpLocks/>
              </p:cNvCxnSpPr>
              <p:nvPr/>
            </p:nvCxnSpPr>
            <p:spPr bwMode="auto">
              <a:xfrm flipV="1">
                <a:off x="8657526" y="-1331353"/>
                <a:ext cx="0" cy="4092604"/>
              </a:xfrm>
              <a:prstGeom prst="line">
                <a:avLst/>
              </a:prstGeom>
              <a:solidFill>
                <a:schemeClr val="accent1"/>
              </a:solidFill>
              <a:ln w="3175" cap="rnd" cmpd="sng" algn="ctr">
                <a:solidFill>
                  <a:schemeClr val="tx1"/>
                </a:solidFill>
                <a:prstDash val="sysDash"/>
                <a:round/>
                <a:headEnd type="none" w="med" len="med"/>
                <a:tailEnd type="none" w="med" len="med"/>
              </a:ln>
              <a:effectLst/>
            </p:spPr>
          </p:cxnSp>
          <p:cxnSp>
            <p:nvCxnSpPr>
              <p:cNvPr id="30" name="Straight Connector 29">
                <a:extLst>
                  <a:ext uri="{FF2B5EF4-FFF2-40B4-BE49-F238E27FC236}">
                    <a16:creationId xmlns:a16="http://schemas.microsoft.com/office/drawing/2014/main" id="{A4CD0B4A-CF62-490A-A19E-BA31E2E92A86}"/>
                  </a:ext>
                </a:extLst>
              </p:cNvPr>
              <p:cNvCxnSpPr>
                <a:cxnSpLocks/>
              </p:cNvCxnSpPr>
              <p:nvPr/>
            </p:nvCxnSpPr>
            <p:spPr bwMode="auto">
              <a:xfrm flipV="1">
                <a:off x="8762755" y="-5651340"/>
                <a:ext cx="0" cy="8401761"/>
              </a:xfrm>
              <a:prstGeom prst="line">
                <a:avLst/>
              </a:prstGeom>
              <a:solidFill>
                <a:schemeClr val="accent1"/>
              </a:solidFill>
              <a:ln w="3175" cap="rnd" cmpd="sng" algn="ctr">
                <a:solidFill>
                  <a:schemeClr val="tx1"/>
                </a:solidFill>
                <a:prstDash val="sysDash"/>
                <a:round/>
                <a:headEnd type="none" w="med" len="med"/>
                <a:tailEnd type="none" w="med" len="med"/>
              </a:ln>
              <a:effectLst/>
            </p:spPr>
          </p:cxnSp>
          <p:pic>
            <p:nvPicPr>
              <p:cNvPr id="31" name="Picture 30">
                <a:extLst>
                  <a:ext uri="{FF2B5EF4-FFF2-40B4-BE49-F238E27FC236}">
                    <a16:creationId xmlns:a16="http://schemas.microsoft.com/office/drawing/2014/main" id="{D5DA0BDB-5DD6-41E7-ABDF-BA53349B6512}"/>
                  </a:ext>
                </a:extLst>
              </p:cNvPr>
              <p:cNvPicPr>
                <a:picLocks noChangeAspect="1"/>
              </p:cNvPicPr>
              <p:nvPr/>
            </p:nvPicPr>
            <p:blipFill>
              <a:blip r:embed="rId6"/>
              <a:stretch>
                <a:fillRect/>
              </a:stretch>
            </p:blipFill>
            <p:spPr>
              <a:xfrm>
                <a:off x="8451625" y="-1470335"/>
                <a:ext cx="490200" cy="402498"/>
              </a:xfrm>
              <a:prstGeom prst="rect">
                <a:avLst/>
              </a:prstGeom>
            </p:spPr>
          </p:pic>
          <p:pic>
            <p:nvPicPr>
              <p:cNvPr id="32" name="Picture 31">
                <a:extLst>
                  <a:ext uri="{FF2B5EF4-FFF2-40B4-BE49-F238E27FC236}">
                    <a16:creationId xmlns:a16="http://schemas.microsoft.com/office/drawing/2014/main" id="{0C9C93CD-091F-447B-ADDE-CB604EACBF52}"/>
                  </a:ext>
                </a:extLst>
              </p:cNvPr>
              <p:cNvPicPr>
                <a:picLocks noChangeAspect="1"/>
              </p:cNvPicPr>
              <p:nvPr/>
            </p:nvPicPr>
            <p:blipFill>
              <a:blip r:embed="rId7"/>
              <a:stretch>
                <a:fillRect/>
              </a:stretch>
            </p:blipFill>
            <p:spPr>
              <a:xfrm>
                <a:off x="9113058" y="4780893"/>
                <a:ext cx="250800" cy="224250"/>
              </a:xfrm>
              <a:prstGeom prst="rect">
                <a:avLst/>
              </a:prstGeom>
            </p:spPr>
          </p:pic>
          <p:pic>
            <p:nvPicPr>
              <p:cNvPr id="33" name="Picture 32">
                <a:extLst>
                  <a:ext uri="{FF2B5EF4-FFF2-40B4-BE49-F238E27FC236}">
                    <a16:creationId xmlns:a16="http://schemas.microsoft.com/office/drawing/2014/main" id="{FB3E39A7-D442-40E9-B656-C894051C7E49}"/>
                  </a:ext>
                </a:extLst>
              </p:cNvPr>
              <p:cNvPicPr>
                <a:picLocks noChangeAspect="1"/>
              </p:cNvPicPr>
              <p:nvPr/>
            </p:nvPicPr>
            <p:blipFill>
              <a:blip r:embed="rId8"/>
              <a:stretch>
                <a:fillRect/>
              </a:stretch>
            </p:blipFill>
            <p:spPr>
              <a:xfrm>
                <a:off x="8183725" y="4682728"/>
                <a:ext cx="1026000" cy="621000"/>
              </a:xfrm>
              <a:prstGeom prst="rect">
                <a:avLst/>
              </a:prstGeom>
            </p:spPr>
          </p:pic>
        </p:grpSp>
        <p:grpSp>
          <p:nvGrpSpPr>
            <p:cNvPr id="15" name="Group 14">
              <a:extLst>
                <a:ext uri="{FF2B5EF4-FFF2-40B4-BE49-F238E27FC236}">
                  <a16:creationId xmlns:a16="http://schemas.microsoft.com/office/drawing/2014/main" id="{70677753-6C32-4A60-83B8-65B7DB40642C}"/>
                </a:ext>
              </a:extLst>
            </p:cNvPr>
            <p:cNvGrpSpPr/>
            <p:nvPr/>
          </p:nvGrpSpPr>
          <p:grpSpPr>
            <a:xfrm>
              <a:off x="482995" y="3294536"/>
              <a:ext cx="574372" cy="1497961"/>
              <a:chOff x="6355307" y="10859"/>
              <a:chExt cx="4688405" cy="4732737"/>
            </a:xfrm>
          </p:grpSpPr>
          <p:sp>
            <p:nvSpPr>
              <p:cNvPr id="17" name="Freeform: Shape 16">
                <a:extLst>
                  <a:ext uri="{FF2B5EF4-FFF2-40B4-BE49-F238E27FC236}">
                    <a16:creationId xmlns:a16="http://schemas.microsoft.com/office/drawing/2014/main" id="{625CF46A-858B-4AF5-82FB-657F91A57C61}"/>
                  </a:ext>
                </a:extLst>
              </p:cNvPr>
              <p:cNvSpPr/>
              <p:nvPr/>
            </p:nvSpPr>
            <p:spPr bwMode="auto">
              <a:xfrm flipH="1">
                <a:off x="8919210" y="458199"/>
                <a:ext cx="2124502" cy="4285397"/>
              </a:xfrm>
              <a:custGeom>
                <a:avLst/>
                <a:gdLst>
                  <a:gd name="connsiteX0" fmla="*/ 0 w 2124502"/>
                  <a:gd name="connsiteY0" fmla="*/ 4185314 h 4285397"/>
                  <a:gd name="connsiteX1" fmla="*/ 272956 w 2124502"/>
                  <a:gd name="connsiteY1" fmla="*/ 4276299 h 4285397"/>
                  <a:gd name="connsiteX2" fmla="*/ 423081 w 2124502"/>
                  <a:gd name="connsiteY2" fmla="*/ 4276299 h 4285397"/>
                  <a:gd name="connsiteX3" fmla="*/ 591403 w 2124502"/>
                  <a:gd name="connsiteY3" fmla="*/ 4253553 h 4285397"/>
                  <a:gd name="connsiteX4" fmla="*/ 946245 w 2124502"/>
                  <a:gd name="connsiteY4" fmla="*/ 4285397 h 4285397"/>
                  <a:gd name="connsiteX5" fmla="*/ 1132765 w 2124502"/>
                  <a:gd name="connsiteY5" fmla="*/ 4198962 h 4285397"/>
                  <a:gd name="connsiteX6" fmla="*/ 1433015 w 2124502"/>
                  <a:gd name="connsiteY6" fmla="*/ 4249003 h 4285397"/>
                  <a:gd name="connsiteX7" fmla="*/ 1628633 w 2124502"/>
                  <a:gd name="connsiteY7" fmla="*/ 4230806 h 4285397"/>
                  <a:gd name="connsiteX8" fmla="*/ 1833350 w 2124502"/>
                  <a:gd name="connsiteY8" fmla="*/ 4239905 h 4285397"/>
                  <a:gd name="connsiteX9" fmla="*/ 2079009 w 2124502"/>
                  <a:gd name="connsiteY9" fmla="*/ 4226257 h 4285397"/>
                  <a:gd name="connsiteX10" fmla="*/ 2079009 w 2124502"/>
                  <a:gd name="connsiteY10" fmla="*/ 4053385 h 4285397"/>
                  <a:gd name="connsiteX11" fmla="*/ 2110854 w 2124502"/>
                  <a:gd name="connsiteY11" fmla="*/ 4016991 h 4285397"/>
                  <a:gd name="connsiteX12" fmla="*/ 2110854 w 2124502"/>
                  <a:gd name="connsiteY12" fmla="*/ 0 h 4285397"/>
                  <a:gd name="connsiteX13" fmla="*/ 2124502 w 2124502"/>
                  <a:gd name="connsiteY13" fmla="*/ 0 h 428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24502" h="4285397">
                    <a:moveTo>
                      <a:pt x="0" y="4185314"/>
                    </a:moveTo>
                    <a:lnTo>
                      <a:pt x="272956" y="4276299"/>
                    </a:lnTo>
                    <a:lnTo>
                      <a:pt x="423081" y="4276299"/>
                    </a:lnTo>
                    <a:lnTo>
                      <a:pt x="591403" y="4253553"/>
                    </a:lnTo>
                    <a:lnTo>
                      <a:pt x="946245" y="4285397"/>
                    </a:lnTo>
                    <a:lnTo>
                      <a:pt x="1132765" y="4198962"/>
                    </a:lnTo>
                    <a:lnTo>
                      <a:pt x="1433015" y="4249003"/>
                    </a:lnTo>
                    <a:lnTo>
                      <a:pt x="1628633" y="4230806"/>
                    </a:lnTo>
                    <a:lnTo>
                      <a:pt x="1833350" y="4239905"/>
                    </a:lnTo>
                    <a:lnTo>
                      <a:pt x="2079009" y="4226257"/>
                    </a:lnTo>
                    <a:lnTo>
                      <a:pt x="2079009" y="4053385"/>
                    </a:lnTo>
                    <a:lnTo>
                      <a:pt x="2110854" y="4016991"/>
                    </a:lnTo>
                    <a:lnTo>
                      <a:pt x="2110854" y="0"/>
                    </a:lnTo>
                    <a:lnTo>
                      <a:pt x="2124502" y="0"/>
                    </a:lnTo>
                  </a:path>
                </a:pathLst>
              </a:custGeom>
              <a:blipFill>
                <a:blip r:embed="rId9">
                  <a:alphaModFix amt="24000"/>
                </a:blip>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8" name="Freeform: Shape 17">
                <a:extLst>
                  <a:ext uri="{FF2B5EF4-FFF2-40B4-BE49-F238E27FC236}">
                    <a16:creationId xmlns:a16="http://schemas.microsoft.com/office/drawing/2014/main" id="{9FC0CCBC-324E-4C68-95EA-A95569B9CC58}"/>
                  </a:ext>
                </a:extLst>
              </p:cNvPr>
              <p:cNvSpPr/>
              <p:nvPr/>
            </p:nvSpPr>
            <p:spPr bwMode="auto">
              <a:xfrm>
                <a:off x="6355307" y="445827"/>
                <a:ext cx="2124502" cy="4285397"/>
              </a:xfrm>
              <a:custGeom>
                <a:avLst/>
                <a:gdLst>
                  <a:gd name="connsiteX0" fmla="*/ 0 w 2124502"/>
                  <a:gd name="connsiteY0" fmla="*/ 4185314 h 4285397"/>
                  <a:gd name="connsiteX1" fmla="*/ 272956 w 2124502"/>
                  <a:gd name="connsiteY1" fmla="*/ 4276299 h 4285397"/>
                  <a:gd name="connsiteX2" fmla="*/ 423081 w 2124502"/>
                  <a:gd name="connsiteY2" fmla="*/ 4276299 h 4285397"/>
                  <a:gd name="connsiteX3" fmla="*/ 591403 w 2124502"/>
                  <a:gd name="connsiteY3" fmla="*/ 4253553 h 4285397"/>
                  <a:gd name="connsiteX4" fmla="*/ 946245 w 2124502"/>
                  <a:gd name="connsiteY4" fmla="*/ 4285397 h 4285397"/>
                  <a:gd name="connsiteX5" fmla="*/ 1132765 w 2124502"/>
                  <a:gd name="connsiteY5" fmla="*/ 4198962 h 4285397"/>
                  <a:gd name="connsiteX6" fmla="*/ 1433015 w 2124502"/>
                  <a:gd name="connsiteY6" fmla="*/ 4249003 h 4285397"/>
                  <a:gd name="connsiteX7" fmla="*/ 1628633 w 2124502"/>
                  <a:gd name="connsiteY7" fmla="*/ 4230806 h 4285397"/>
                  <a:gd name="connsiteX8" fmla="*/ 1833350 w 2124502"/>
                  <a:gd name="connsiteY8" fmla="*/ 4239905 h 4285397"/>
                  <a:gd name="connsiteX9" fmla="*/ 2079009 w 2124502"/>
                  <a:gd name="connsiteY9" fmla="*/ 4226257 h 4285397"/>
                  <a:gd name="connsiteX10" fmla="*/ 2079009 w 2124502"/>
                  <a:gd name="connsiteY10" fmla="*/ 4053385 h 4285397"/>
                  <a:gd name="connsiteX11" fmla="*/ 2110854 w 2124502"/>
                  <a:gd name="connsiteY11" fmla="*/ 4016991 h 4285397"/>
                  <a:gd name="connsiteX12" fmla="*/ 2110854 w 2124502"/>
                  <a:gd name="connsiteY12" fmla="*/ 0 h 4285397"/>
                  <a:gd name="connsiteX13" fmla="*/ 2124502 w 2124502"/>
                  <a:gd name="connsiteY13" fmla="*/ 0 h 428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24502" h="4285397">
                    <a:moveTo>
                      <a:pt x="0" y="4185314"/>
                    </a:moveTo>
                    <a:lnTo>
                      <a:pt x="272956" y="4276299"/>
                    </a:lnTo>
                    <a:lnTo>
                      <a:pt x="423081" y="4276299"/>
                    </a:lnTo>
                    <a:lnTo>
                      <a:pt x="591403" y="4253553"/>
                    </a:lnTo>
                    <a:lnTo>
                      <a:pt x="946245" y="4285397"/>
                    </a:lnTo>
                    <a:lnTo>
                      <a:pt x="1132765" y="4198962"/>
                    </a:lnTo>
                    <a:lnTo>
                      <a:pt x="1433015" y="4249003"/>
                    </a:lnTo>
                    <a:lnTo>
                      <a:pt x="1628633" y="4230806"/>
                    </a:lnTo>
                    <a:lnTo>
                      <a:pt x="1833350" y="4239905"/>
                    </a:lnTo>
                    <a:lnTo>
                      <a:pt x="2079009" y="4226257"/>
                    </a:lnTo>
                    <a:lnTo>
                      <a:pt x="2079009" y="4053385"/>
                    </a:lnTo>
                    <a:lnTo>
                      <a:pt x="2110854" y="4016991"/>
                    </a:lnTo>
                    <a:lnTo>
                      <a:pt x="2110854" y="0"/>
                    </a:lnTo>
                    <a:lnTo>
                      <a:pt x="2124502" y="0"/>
                    </a:lnTo>
                  </a:path>
                </a:pathLst>
              </a:custGeom>
              <a:blipFill dpi="0" rotWithShape="1">
                <a:blip r:embed="rId9">
                  <a:alphaModFix amt="24000"/>
                </a:blip>
                <a:srcRect/>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9" name="Freeform: Shape 18">
                <a:extLst>
                  <a:ext uri="{FF2B5EF4-FFF2-40B4-BE49-F238E27FC236}">
                    <a16:creationId xmlns:a16="http://schemas.microsoft.com/office/drawing/2014/main" id="{6BFAA447-7361-480C-9630-DB0D0D2C64D0}"/>
                  </a:ext>
                </a:extLst>
              </p:cNvPr>
              <p:cNvSpPr/>
              <p:nvPr/>
            </p:nvSpPr>
            <p:spPr bwMode="auto">
              <a:xfrm>
                <a:off x="6364405" y="10859"/>
                <a:ext cx="2097206" cy="4615733"/>
              </a:xfrm>
              <a:custGeom>
                <a:avLst/>
                <a:gdLst>
                  <a:gd name="connsiteX0" fmla="*/ 0 w 2097206"/>
                  <a:gd name="connsiteY0" fmla="*/ 4631141 h 4631141"/>
                  <a:gd name="connsiteX1" fmla="*/ 0 w 2097206"/>
                  <a:gd name="connsiteY1" fmla="*/ 0 h 4631141"/>
                  <a:gd name="connsiteX2" fmla="*/ 2097206 w 2097206"/>
                  <a:gd name="connsiteY2" fmla="*/ 0 h 4631141"/>
                  <a:gd name="connsiteX3" fmla="*/ 2097206 w 2097206"/>
                  <a:gd name="connsiteY3" fmla="*/ 477672 h 4631141"/>
                  <a:gd name="connsiteX4" fmla="*/ 0 w 2097206"/>
                  <a:gd name="connsiteY4" fmla="*/ 4631141 h 463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7206" h="4631141">
                    <a:moveTo>
                      <a:pt x="0" y="4631141"/>
                    </a:moveTo>
                    <a:lnTo>
                      <a:pt x="0" y="0"/>
                    </a:lnTo>
                    <a:lnTo>
                      <a:pt x="2097206" y="0"/>
                    </a:lnTo>
                    <a:lnTo>
                      <a:pt x="2097206" y="477672"/>
                    </a:lnTo>
                    <a:lnTo>
                      <a:pt x="0" y="4631141"/>
                    </a:lnTo>
                    <a:close/>
                  </a:path>
                </a:pathLst>
              </a:custGeom>
              <a:blipFill dpi="0" rotWithShape="1">
                <a:blip r:embed="rId9">
                  <a:alphaModFix amt="24000"/>
                </a:blip>
                <a:srcRec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20" name="Freeform: Shape 19">
                <a:extLst>
                  <a:ext uri="{FF2B5EF4-FFF2-40B4-BE49-F238E27FC236}">
                    <a16:creationId xmlns:a16="http://schemas.microsoft.com/office/drawing/2014/main" id="{4F9DA96A-F82F-4F48-A607-024965385231}"/>
                  </a:ext>
                </a:extLst>
              </p:cNvPr>
              <p:cNvSpPr/>
              <p:nvPr/>
            </p:nvSpPr>
            <p:spPr bwMode="auto">
              <a:xfrm flipH="1">
                <a:off x="8933170" y="10859"/>
                <a:ext cx="2097206" cy="4615733"/>
              </a:xfrm>
              <a:custGeom>
                <a:avLst/>
                <a:gdLst>
                  <a:gd name="connsiteX0" fmla="*/ 0 w 2097206"/>
                  <a:gd name="connsiteY0" fmla="*/ 4631141 h 4631141"/>
                  <a:gd name="connsiteX1" fmla="*/ 0 w 2097206"/>
                  <a:gd name="connsiteY1" fmla="*/ 0 h 4631141"/>
                  <a:gd name="connsiteX2" fmla="*/ 2097206 w 2097206"/>
                  <a:gd name="connsiteY2" fmla="*/ 0 h 4631141"/>
                  <a:gd name="connsiteX3" fmla="*/ 2097206 w 2097206"/>
                  <a:gd name="connsiteY3" fmla="*/ 477672 h 4631141"/>
                  <a:gd name="connsiteX4" fmla="*/ 0 w 2097206"/>
                  <a:gd name="connsiteY4" fmla="*/ 4631141 h 463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7206" h="4631141">
                    <a:moveTo>
                      <a:pt x="0" y="4631141"/>
                    </a:moveTo>
                    <a:lnTo>
                      <a:pt x="0" y="0"/>
                    </a:lnTo>
                    <a:lnTo>
                      <a:pt x="2097206" y="0"/>
                    </a:lnTo>
                    <a:lnTo>
                      <a:pt x="2097206" y="477672"/>
                    </a:lnTo>
                    <a:lnTo>
                      <a:pt x="0" y="4631141"/>
                    </a:lnTo>
                    <a:close/>
                  </a:path>
                </a:pathLst>
              </a:custGeom>
              <a:blipFill dpi="0" rotWithShape="1">
                <a:blip r:embed="rId9">
                  <a:alphaModFix amt="24000"/>
                </a:blip>
                <a:srcRec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21" name="Freeform: Shape 20">
                <a:extLst>
                  <a:ext uri="{FF2B5EF4-FFF2-40B4-BE49-F238E27FC236}">
                    <a16:creationId xmlns:a16="http://schemas.microsoft.com/office/drawing/2014/main" id="{9D082CA3-1FC1-4E55-ADDC-5608DA3D59EA}"/>
                  </a:ext>
                </a:extLst>
              </p:cNvPr>
              <p:cNvSpPr/>
              <p:nvPr/>
            </p:nvSpPr>
            <p:spPr bwMode="auto">
              <a:xfrm>
                <a:off x="8459561" y="10859"/>
                <a:ext cx="475796" cy="429986"/>
              </a:xfrm>
              <a:custGeom>
                <a:avLst/>
                <a:gdLst>
                  <a:gd name="connsiteX0" fmla="*/ 0 w 464457"/>
                  <a:gd name="connsiteY0" fmla="*/ 0 h 442686"/>
                  <a:gd name="connsiteX1" fmla="*/ 464457 w 464457"/>
                  <a:gd name="connsiteY1" fmla="*/ 0 h 442686"/>
                  <a:gd name="connsiteX2" fmla="*/ 464457 w 464457"/>
                  <a:gd name="connsiteY2" fmla="*/ 442686 h 442686"/>
                  <a:gd name="connsiteX3" fmla="*/ 310243 w 464457"/>
                  <a:gd name="connsiteY3" fmla="*/ 350157 h 442686"/>
                  <a:gd name="connsiteX4" fmla="*/ 156028 w 464457"/>
                  <a:gd name="connsiteY4" fmla="*/ 350157 h 442686"/>
                  <a:gd name="connsiteX5" fmla="*/ 3628 w 464457"/>
                  <a:gd name="connsiteY5" fmla="*/ 439057 h 442686"/>
                  <a:gd name="connsiteX6" fmla="*/ 0 w 464457"/>
                  <a:gd name="connsiteY6" fmla="*/ 0 h 44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457" h="442686">
                    <a:moveTo>
                      <a:pt x="0" y="0"/>
                    </a:moveTo>
                    <a:lnTo>
                      <a:pt x="464457" y="0"/>
                    </a:lnTo>
                    <a:lnTo>
                      <a:pt x="464457" y="442686"/>
                    </a:lnTo>
                    <a:lnTo>
                      <a:pt x="310243" y="350157"/>
                    </a:lnTo>
                    <a:lnTo>
                      <a:pt x="156028" y="350157"/>
                    </a:lnTo>
                    <a:lnTo>
                      <a:pt x="3628" y="439057"/>
                    </a:lnTo>
                    <a:cubicBezTo>
                      <a:pt x="2419" y="292705"/>
                      <a:pt x="1209" y="146352"/>
                      <a:pt x="0" y="0"/>
                    </a:cubicBezTo>
                    <a:close/>
                  </a:path>
                </a:pathLst>
              </a:custGeom>
              <a:blipFill dpi="0" rotWithShape="1">
                <a:blip r:embed="rId9">
                  <a:alphaModFix amt="24000"/>
                </a:blip>
                <a:srcRect/>
                <a:tile tx="0" ty="0" sx="100000" sy="100000" flip="none" algn="tl"/>
              </a:blip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457200" fontAlgn="base">
                  <a:spcBef>
                    <a:spcPct val="0"/>
                  </a:spcBef>
                  <a:spcAft>
                    <a:spcPct val="0"/>
                  </a:spcAft>
                </a:pPr>
                <a:endParaRPr lang="en-GB">
                  <a:latin typeface="Arial" pitchFamily="34" charset="0"/>
                  <a:ea typeface="ＭＳ Ｐゴシック" pitchFamily="34" charset="-128"/>
                </a:endParaRPr>
              </a:p>
            </p:txBody>
          </p:sp>
          <p:cxnSp>
            <p:nvCxnSpPr>
              <p:cNvPr id="22" name="Straight Connector 21">
                <a:extLst>
                  <a:ext uri="{FF2B5EF4-FFF2-40B4-BE49-F238E27FC236}">
                    <a16:creationId xmlns:a16="http://schemas.microsoft.com/office/drawing/2014/main" id="{388BA511-023A-4C38-93F7-F434B1440517}"/>
                  </a:ext>
                </a:extLst>
              </p:cNvPr>
              <p:cNvCxnSpPr>
                <a:cxnSpLocks/>
              </p:cNvCxnSpPr>
              <p:nvPr/>
            </p:nvCxnSpPr>
            <p:spPr bwMode="auto">
              <a:xfrm flipV="1">
                <a:off x="8466119" y="447621"/>
                <a:ext cx="0" cy="163287"/>
              </a:xfrm>
              <a:prstGeom prst="line">
                <a:avLst/>
              </a:prstGeom>
              <a:solidFill>
                <a:schemeClr val="accent1"/>
              </a:solidFill>
              <a:ln w="9525" cap="rnd" cmpd="sng" algn="ctr">
                <a:solidFill>
                  <a:schemeClr val="tx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9475DD82-0918-4202-B354-B5F4B9DDAD69}"/>
                  </a:ext>
                </a:extLst>
              </p:cNvPr>
              <p:cNvCxnSpPr>
                <a:cxnSpLocks/>
              </p:cNvCxnSpPr>
              <p:nvPr/>
            </p:nvCxnSpPr>
            <p:spPr bwMode="auto">
              <a:xfrm flipV="1">
                <a:off x="8932479" y="455787"/>
                <a:ext cx="0" cy="163287"/>
              </a:xfrm>
              <a:prstGeom prst="line">
                <a:avLst/>
              </a:prstGeom>
              <a:solidFill>
                <a:schemeClr val="accent1"/>
              </a:solidFill>
              <a:ln w="9525" cap="rnd" cmpd="sng" algn="ctr">
                <a:solidFill>
                  <a:schemeClr val="tx1"/>
                </a:solidFill>
                <a:prstDash val="solid"/>
                <a:round/>
                <a:headEnd type="none" w="med" len="med"/>
                <a:tailEnd type="none" w="med" len="med"/>
              </a:ln>
              <a:effectLst/>
            </p:spPr>
          </p:cxnSp>
          <p:sp>
            <p:nvSpPr>
              <p:cNvPr id="24" name="Freeform: Shape 23">
                <a:extLst>
                  <a:ext uri="{FF2B5EF4-FFF2-40B4-BE49-F238E27FC236}">
                    <a16:creationId xmlns:a16="http://schemas.microsoft.com/office/drawing/2014/main" id="{78C5AA1D-8455-4F22-A147-579812840DC1}"/>
                  </a:ext>
                </a:extLst>
              </p:cNvPr>
              <p:cNvSpPr/>
              <p:nvPr/>
            </p:nvSpPr>
            <p:spPr bwMode="auto">
              <a:xfrm>
                <a:off x="8466119" y="359202"/>
                <a:ext cx="469082" cy="94343"/>
              </a:xfrm>
              <a:custGeom>
                <a:avLst/>
                <a:gdLst>
                  <a:gd name="connsiteX0" fmla="*/ 0 w 449943"/>
                  <a:gd name="connsiteY0" fmla="*/ 85271 h 94343"/>
                  <a:gd name="connsiteX1" fmla="*/ 141514 w 449943"/>
                  <a:gd name="connsiteY1" fmla="*/ 0 h 94343"/>
                  <a:gd name="connsiteX2" fmla="*/ 297543 w 449943"/>
                  <a:gd name="connsiteY2" fmla="*/ 0 h 94343"/>
                  <a:gd name="connsiteX3" fmla="*/ 449943 w 449943"/>
                  <a:gd name="connsiteY3" fmla="*/ 94343 h 94343"/>
                </a:gdLst>
                <a:ahLst/>
                <a:cxnLst>
                  <a:cxn ang="0">
                    <a:pos x="connsiteX0" y="connsiteY0"/>
                  </a:cxn>
                  <a:cxn ang="0">
                    <a:pos x="connsiteX1" y="connsiteY1"/>
                  </a:cxn>
                  <a:cxn ang="0">
                    <a:pos x="connsiteX2" y="connsiteY2"/>
                  </a:cxn>
                  <a:cxn ang="0">
                    <a:pos x="connsiteX3" y="connsiteY3"/>
                  </a:cxn>
                </a:cxnLst>
                <a:rect l="l" t="t" r="r" b="b"/>
                <a:pathLst>
                  <a:path w="449943" h="94343">
                    <a:moveTo>
                      <a:pt x="0" y="85271"/>
                    </a:moveTo>
                    <a:lnTo>
                      <a:pt x="141514" y="0"/>
                    </a:lnTo>
                    <a:lnTo>
                      <a:pt x="297543" y="0"/>
                    </a:lnTo>
                    <a:lnTo>
                      <a:pt x="449943" y="94343"/>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grpSp>
      </p:grpSp>
      <p:grpSp>
        <p:nvGrpSpPr>
          <p:cNvPr id="34" name="Group 33">
            <a:extLst>
              <a:ext uri="{FF2B5EF4-FFF2-40B4-BE49-F238E27FC236}">
                <a16:creationId xmlns:a16="http://schemas.microsoft.com/office/drawing/2014/main" id="{098B42B7-6152-4EDF-8990-AA0D2BE4B600}"/>
              </a:ext>
            </a:extLst>
          </p:cNvPr>
          <p:cNvGrpSpPr/>
          <p:nvPr/>
        </p:nvGrpSpPr>
        <p:grpSpPr>
          <a:xfrm>
            <a:off x="2443114" y="3205199"/>
            <a:ext cx="574372" cy="1657110"/>
            <a:chOff x="482995" y="3294536"/>
            <a:chExt cx="574372" cy="1657110"/>
          </a:xfrm>
        </p:grpSpPr>
        <p:grpSp>
          <p:nvGrpSpPr>
            <p:cNvPr id="35" name="Group 34">
              <a:extLst>
                <a:ext uri="{FF2B5EF4-FFF2-40B4-BE49-F238E27FC236}">
                  <a16:creationId xmlns:a16="http://schemas.microsoft.com/office/drawing/2014/main" id="{BFE6A869-FF71-472F-9948-79B083833A07}"/>
                </a:ext>
              </a:extLst>
            </p:cNvPr>
            <p:cNvGrpSpPr/>
            <p:nvPr/>
          </p:nvGrpSpPr>
          <p:grpSpPr>
            <a:xfrm>
              <a:off x="704740" y="3461030"/>
              <a:ext cx="148316" cy="1490616"/>
              <a:chOff x="8183725" y="-5818736"/>
              <a:chExt cx="1180133" cy="11860625"/>
            </a:xfrm>
          </p:grpSpPr>
          <p:pic>
            <p:nvPicPr>
              <p:cNvPr id="45" name="Picture 44">
                <a:extLst>
                  <a:ext uri="{FF2B5EF4-FFF2-40B4-BE49-F238E27FC236}">
                    <a16:creationId xmlns:a16="http://schemas.microsoft.com/office/drawing/2014/main" id="{861844CA-1EA0-44F2-8F9E-83643C79117D}"/>
                  </a:ext>
                </a:extLst>
              </p:cNvPr>
              <p:cNvPicPr>
                <a:picLocks noChangeAspect="1"/>
              </p:cNvPicPr>
              <p:nvPr/>
            </p:nvPicPr>
            <p:blipFill>
              <a:blip r:embed="rId3"/>
              <a:stretch>
                <a:fillRect/>
              </a:stretch>
            </p:blipFill>
            <p:spPr>
              <a:xfrm>
                <a:off x="8646641" y="5478389"/>
                <a:ext cx="171000" cy="563500"/>
              </a:xfrm>
              <a:prstGeom prst="rect">
                <a:avLst/>
              </a:prstGeom>
            </p:spPr>
          </p:pic>
          <p:pic>
            <p:nvPicPr>
              <p:cNvPr id="46" name="Picture 45">
                <a:extLst>
                  <a:ext uri="{FF2B5EF4-FFF2-40B4-BE49-F238E27FC236}">
                    <a16:creationId xmlns:a16="http://schemas.microsoft.com/office/drawing/2014/main" id="{CD8F24D5-0700-4291-96AF-94DCBFD5C59E}"/>
                  </a:ext>
                </a:extLst>
              </p:cNvPr>
              <p:cNvPicPr>
                <a:picLocks noChangeAspect="1"/>
              </p:cNvPicPr>
              <p:nvPr/>
            </p:nvPicPr>
            <p:blipFill>
              <a:blip r:embed="rId4"/>
              <a:stretch>
                <a:fillRect/>
              </a:stretch>
            </p:blipFill>
            <p:spPr>
              <a:xfrm>
                <a:off x="8629541" y="5016505"/>
                <a:ext cx="205200" cy="563500"/>
              </a:xfrm>
              <a:prstGeom prst="rect">
                <a:avLst/>
              </a:prstGeom>
            </p:spPr>
          </p:pic>
          <p:pic>
            <p:nvPicPr>
              <p:cNvPr id="47" name="Picture 46">
                <a:extLst>
                  <a:ext uri="{FF2B5EF4-FFF2-40B4-BE49-F238E27FC236}">
                    <a16:creationId xmlns:a16="http://schemas.microsoft.com/office/drawing/2014/main" id="{1BF42339-D0A8-423A-A87F-A9C1B8EB325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424464" y="2717524"/>
                <a:ext cx="551780" cy="2037618"/>
              </a:xfrm>
              <a:prstGeom prst="rect">
                <a:avLst/>
              </a:prstGeom>
            </p:spPr>
          </p:pic>
          <p:pic>
            <p:nvPicPr>
              <p:cNvPr id="48" name="Picture 47">
                <a:extLst>
                  <a:ext uri="{FF2B5EF4-FFF2-40B4-BE49-F238E27FC236}">
                    <a16:creationId xmlns:a16="http://schemas.microsoft.com/office/drawing/2014/main" id="{98B8D133-7DF8-432E-9BC3-0902E7F2DDB4}"/>
                  </a:ext>
                </a:extLst>
              </p:cNvPr>
              <p:cNvPicPr>
                <a:picLocks noChangeAspect="1"/>
              </p:cNvPicPr>
              <p:nvPr/>
            </p:nvPicPr>
            <p:blipFill>
              <a:blip r:embed="rId6"/>
              <a:stretch>
                <a:fillRect/>
              </a:stretch>
            </p:blipFill>
            <p:spPr>
              <a:xfrm>
                <a:off x="8451625" y="-5818736"/>
                <a:ext cx="490200" cy="402498"/>
              </a:xfrm>
              <a:prstGeom prst="rect">
                <a:avLst/>
              </a:prstGeom>
            </p:spPr>
          </p:pic>
          <p:cxnSp>
            <p:nvCxnSpPr>
              <p:cNvPr id="49" name="Straight Connector 48">
                <a:extLst>
                  <a:ext uri="{FF2B5EF4-FFF2-40B4-BE49-F238E27FC236}">
                    <a16:creationId xmlns:a16="http://schemas.microsoft.com/office/drawing/2014/main" id="{4FC4DE97-3D85-44AB-9A71-F3B645802BEE}"/>
                  </a:ext>
                </a:extLst>
              </p:cNvPr>
              <p:cNvCxnSpPr>
                <a:cxnSpLocks/>
              </p:cNvCxnSpPr>
              <p:nvPr/>
            </p:nvCxnSpPr>
            <p:spPr bwMode="auto">
              <a:xfrm flipV="1">
                <a:off x="8657526" y="-1331353"/>
                <a:ext cx="0" cy="4092604"/>
              </a:xfrm>
              <a:prstGeom prst="line">
                <a:avLst/>
              </a:prstGeom>
              <a:solidFill>
                <a:schemeClr val="accent1"/>
              </a:solidFill>
              <a:ln w="3175" cap="rnd" cmpd="sng" algn="ctr">
                <a:solidFill>
                  <a:schemeClr val="tx1"/>
                </a:solidFill>
                <a:prstDash val="sysDash"/>
                <a:round/>
                <a:headEnd type="none" w="med" len="med"/>
                <a:tailEnd type="none" w="med" len="med"/>
              </a:ln>
              <a:effectLst/>
            </p:spPr>
          </p:cxnSp>
          <p:cxnSp>
            <p:nvCxnSpPr>
              <p:cNvPr id="50" name="Straight Connector 49">
                <a:extLst>
                  <a:ext uri="{FF2B5EF4-FFF2-40B4-BE49-F238E27FC236}">
                    <a16:creationId xmlns:a16="http://schemas.microsoft.com/office/drawing/2014/main" id="{F246D7E7-A14A-41F2-806A-AE51CA836A63}"/>
                  </a:ext>
                </a:extLst>
              </p:cNvPr>
              <p:cNvCxnSpPr>
                <a:cxnSpLocks/>
              </p:cNvCxnSpPr>
              <p:nvPr/>
            </p:nvCxnSpPr>
            <p:spPr bwMode="auto">
              <a:xfrm flipV="1">
                <a:off x="8762755" y="-5651340"/>
                <a:ext cx="0" cy="8401761"/>
              </a:xfrm>
              <a:prstGeom prst="line">
                <a:avLst/>
              </a:prstGeom>
              <a:solidFill>
                <a:schemeClr val="accent1"/>
              </a:solidFill>
              <a:ln w="3175" cap="rnd" cmpd="sng" algn="ctr">
                <a:solidFill>
                  <a:schemeClr val="tx1"/>
                </a:solidFill>
                <a:prstDash val="sysDash"/>
                <a:round/>
                <a:headEnd type="none" w="med" len="med"/>
                <a:tailEnd type="none" w="med" len="med"/>
              </a:ln>
              <a:effectLst/>
            </p:spPr>
          </p:cxnSp>
          <p:pic>
            <p:nvPicPr>
              <p:cNvPr id="51" name="Picture 50">
                <a:extLst>
                  <a:ext uri="{FF2B5EF4-FFF2-40B4-BE49-F238E27FC236}">
                    <a16:creationId xmlns:a16="http://schemas.microsoft.com/office/drawing/2014/main" id="{A8C01303-69CE-4FC6-BAFB-F8C95346EB84}"/>
                  </a:ext>
                </a:extLst>
              </p:cNvPr>
              <p:cNvPicPr>
                <a:picLocks noChangeAspect="1"/>
              </p:cNvPicPr>
              <p:nvPr/>
            </p:nvPicPr>
            <p:blipFill>
              <a:blip r:embed="rId6"/>
              <a:stretch>
                <a:fillRect/>
              </a:stretch>
            </p:blipFill>
            <p:spPr>
              <a:xfrm>
                <a:off x="8451625" y="-1470335"/>
                <a:ext cx="490200" cy="402498"/>
              </a:xfrm>
              <a:prstGeom prst="rect">
                <a:avLst/>
              </a:prstGeom>
            </p:spPr>
          </p:pic>
          <p:pic>
            <p:nvPicPr>
              <p:cNvPr id="52" name="Picture 51">
                <a:extLst>
                  <a:ext uri="{FF2B5EF4-FFF2-40B4-BE49-F238E27FC236}">
                    <a16:creationId xmlns:a16="http://schemas.microsoft.com/office/drawing/2014/main" id="{AA6966E4-DCA5-447E-8C39-4DF63AE83F18}"/>
                  </a:ext>
                </a:extLst>
              </p:cNvPr>
              <p:cNvPicPr>
                <a:picLocks noChangeAspect="1"/>
              </p:cNvPicPr>
              <p:nvPr/>
            </p:nvPicPr>
            <p:blipFill>
              <a:blip r:embed="rId7"/>
              <a:stretch>
                <a:fillRect/>
              </a:stretch>
            </p:blipFill>
            <p:spPr>
              <a:xfrm>
                <a:off x="9113058" y="4780893"/>
                <a:ext cx="250800" cy="224250"/>
              </a:xfrm>
              <a:prstGeom prst="rect">
                <a:avLst/>
              </a:prstGeom>
            </p:spPr>
          </p:pic>
          <p:pic>
            <p:nvPicPr>
              <p:cNvPr id="53" name="Picture 52">
                <a:extLst>
                  <a:ext uri="{FF2B5EF4-FFF2-40B4-BE49-F238E27FC236}">
                    <a16:creationId xmlns:a16="http://schemas.microsoft.com/office/drawing/2014/main" id="{5B4C458C-4737-4597-8160-21DEAC9482E4}"/>
                  </a:ext>
                </a:extLst>
              </p:cNvPr>
              <p:cNvPicPr>
                <a:picLocks noChangeAspect="1"/>
              </p:cNvPicPr>
              <p:nvPr/>
            </p:nvPicPr>
            <p:blipFill>
              <a:blip r:embed="rId8"/>
              <a:stretch>
                <a:fillRect/>
              </a:stretch>
            </p:blipFill>
            <p:spPr>
              <a:xfrm>
                <a:off x="8183725" y="4682728"/>
                <a:ext cx="1026000" cy="621000"/>
              </a:xfrm>
              <a:prstGeom prst="rect">
                <a:avLst/>
              </a:prstGeom>
            </p:spPr>
          </p:pic>
        </p:grpSp>
        <p:grpSp>
          <p:nvGrpSpPr>
            <p:cNvPr id="36" name="Group 35">
              <a:extLst>
                <a:ext uri="{FF2B5EF4-FFF2-40B4-BE49-F238E27FC236}">
                  <a16:creationId xmlns:a16="http://schemas.microsoft.com/office/drawing/2014/main" id="{F915C1CB-4CE1-4B40-80CB-8D6A49B75C99}"/>
                </a:ext>
              </a:extLst>
            </p:cNvPr>
            <p:cNvGrpSpPr/>
            <p:nvPr/>
          </p:nvGrpSpPr>
          <p:grpSpPr>
            <a:xfrm>
              <a:off x="482995" y="3294536"/>
              <a:ext cx="574372" cy="1497961"/>
              <a:chOff x="6355307" y="10859"/>
              <a:chExt cx="4688405" cy="4732737"/>
            </a:xfrm>
          </p:grpSpPr>
          <p:sp>
            <p:nvSpPr>
              <p:cNvPr id="37" name="Freeform: Shape 36">
                <a:extLst>
                  <a:ext uri="{FF2B5EF4-FFF2-40B4-BE49-F238E27FC236}">
                    <a16:creationId xmlns:a16="http://schemas.microsoft.com/office/drawing/2014/main" id="{C6FFAB05-F338-48B7-9C90-6D19B09AE4A0}"/>
                  </a:ext>
                </a:extLst>
              </p:cNvPr>
              <p:cNvSpPr/>
              <p:nvPr/>
            </p:nvSpPr>
            <p:spPr bwMode="auto">
              <a:xfrm flipH="1">
                <a:off x="8919210" y="458199"/>
                <a:ext cx="2124502" cy="4285397"/>
              </a:xfrm>
              <a:custGeom>
                <a:avLst/>
                <a:gdLst>
                  <a:gd name="connsiteX0" fmla="*/ 0 w 2124502"/>
                  <a:gd name="connsiteY0" fmla="*/ 4185314 h 4285397"/>
                  <a:gd name="connsiteX1" fmla="*/ 272956 w 2124502"/>
                  <a:gd name="connsiteY1" fmla="*/ 4276299 h 4285397"/>
                  <a:gd name="connsiteX2" fmla="*/ 423081 w 2124502"/>
                  <a:gd name="connsiteY2" fmla="*/ 4276299 h 4285397"/>
                  <a:gd name="connsiteX3" fmla="*/ 591403 w 2124502"/>
                  <a:gd name="connsiteY3" fmla="*/ 4253553 h 4285397"/>
                  <a:gd name="connsiteX4" fmla="*/ 946245 w 2124502"/>
                  <a:gd name="connsiteY4" fmla="*/ 4285397 h 4285397"/>
                  <a:gd name="connsiteX5" fmla="*/ 1132765 w 2124502"/>
                  <a:gd name="connsiteY5" fmla="*/ 4198962 h 4285397"/>
                  <a:gd name="connsiteX6" fmla="*/ 1433015 w 2124502"/>
                  <a:gd name="connsiteY6" fmla="*/ 4249003 h 4285397"/>
                  <a:gd name="connsiteX7" fmla="*/ 1628633 w 2124502"/>
                  <a:gd name="connsiteY7" fmla="*/ 4230806 h 4285397"/>
                  <a:gd name="connsiteX8" fmla="*/ 1833350 w 2124502"/>
                  <a:gd name="connsiteY8" fmla="*/ 4239905 h 4285397"/>
                  <a:gd name="connsiteX9" fmla="*/ 2079009 w 2124502"/>
                  <a:gd name="connsiteY9" fmla="*/ 4226257 h 4285397"/>
                  <a:gd name="connsiteX10" fmla="*/ 2079009 w 2124502"/>
                  <a:gd name="connsiteY10" fmla="*/ 4053385 h 4285397"/>
                  <a:gd name="connsiteX11" fmla="*/ 2110854 w 2124502"/>
                  <a:gd name="connsiteY11" fmla="*/ 4016991 h 4285397"/>
                  <a:gd name="connsiteX12" fmla="*/ 2110854 w 2124502"/>
                  <a:gd name="connsiteY12" fmla="*/ 0 h 4285397"/>
                  <a:gd name="connsiteX13" fmla="*/ 2124502 w 2124502"/>
                  <a:gd name="connsiteY13" fmla="*/ 0 h 428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24502" h="4285397">
                    <a:moveTo>
                      <a:pt x="0" y="4185314"/>
                    </a:moveTo>
                    <a:lnTo>
                      <a:pt x="272956" y="4276299"/>
                    </a:lnTo>
                    <a:lnTo>
                      <a:pt x="423081" y="4276299"/>
                    </a:lnTo>
                    <a:lnTo>
                      <a:pt x="591403" y="4253553"/>
                    </a:lnTo>
                    <a:lnTo>
                      <a:pt x="946245" y="4285397"/>
                    </a:lnTo>
                    <a:lnTo>
                      <a:pt x="1132765" y="4198962"/>
                    </a:lnTo>
                    <a:lnTo>
                      <a:pt x="1433015" y="4249003"/>
                    </a:lnTo>
                    <a:lnTo>
                      <a:pt x="1628633" y="4230806"/>
                    </a:lnTo>
                    <a:lnTo>
                      <a:pt x="1833350" y="4239905"/>
                    </a:lnTo>
                    <a:lnTo>
                      <a:pt x="2079009" y="4226257"/>
                    </a:lnTo>
                    <a:lnTo>
                      <a:pt x="2079009" y="4053385"/>
                    </a:lnTo>
                    <a:lnTo>
                      <a:pt x="2110854" y="4016991"/>
                    </a:lnTo>
                    <a:lnTo>
                      <a:pt x="2110854" y="0"/>
                    </a:lnTo>
                    <a:lnTo>
                      <a:pt x="2124502" y="0"/>
                    </a:lnTo>
                  </a:path>
                </a:pathLst>
              </a:custGeom>
              <a:blipFill>
                <a:blip r:embed="rId9">
                  <a:alphaModFix amt="24000"/>
                </a:blip>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38" name="Freeform: Shape 37">
                <a:extLst>
                  <a:ext uri="{FF2B5EF4-FFF2-40B4-BE49-F238E27FC236}">
                    <a16:creationId xmlns:a16="http://schemas.microsoft.com/office/drawing/2014/main" id="{3DCD57ED-F8A3-4E8E-8DE2-7DBDB88590D0}"/>
                  </a:ext>
                </a:extLst>
              </p:cNvPr>
              <p:cNvSpPr/>
              <p:nvPr/>
            </p:nvSpPr>
            <p:spPr bwMode="auto">
              <a:xfrm>
                <a:off x="6355307" y="445827"/>
                <a:ext cx="2124502" cy="4285397"/>
              </a:xfrm>
              <a:custGeom>
                <a:avLst/>
                <a:gdLst>
                  <a:gd name="connsiteX0" fmla="*/ 0 w 2124502"/>
                  <a:gd name="connsiteY0" fmla="*/ 4185314 h 4285397"/>
                  <a:gd name="connsiteX1" fmla="*/ 272956 w 2124502"/>
                  <a:gd name="connsiteY1" fmla="*/ 4276299 h 4285397"/>
                  <a:gd name="connsiteX2" fmla="*/ 423081 w 2124502"/>
                  <a:gd name="connsiteY2" fmla="*/ 4276299 h 4285397"/>
                  <a:gd name="connsiteX3" fmla="*/ 591403 w 2124502"/>
                  <a:gd name="connsiteY3" fmla="*/ 4253553 h 4285397"/>
                  <a:gd name="connsiteX4" fmla="*/ 946245 w 2124502"/>
                  <a:gd name="connsiteY4" fmla="*/ 4285397 h 4285397"/>
                  <a:gd name="connsiteX5" fmla="*/ 1132765 w 2124502"/>
                  <a:gd name="connsiteY5" fmla="*/ 4198962 h 4285397"/>
                  <a:gd name="connsiteX6" fmla="*/ 1433015 w 2124502"/>
                  <a:gd name="connsiteY6" fmla="*/ 4249003 h 4285397"/>
                  <a:gd name="connsiteX7" fmla="*/ 1628633 w 2124502"/>
                  <a:gd name="connsiteY7" fmla="*/ 4230806 h 4285397"/>
                  <a:gd name="connsiteX8" fmla="*/ 1833350 w 2124502"/>
                  <a:gd name="connsiteY8" fmla="*/ 4239905 h 4285397"/>
                  <a:gd name="connsiteX9" fmla="*/ 2079009 w 2124502"/>
                  <a:gd name="connsiteY9" fmla="*/ 4226257 h 4285397"/>
                  <a:gd name="connsiteX10" fmla="*/ 2079009 w 2124502"/>
                  <a:gd name="connsiteY10" fmla="*/ 4053385 h 4285397"/>
                  <a:gd name="connsiteX11" fmla="*/ 2110854 w 2124502"/>
                  <a:gd name="connsiteY11" fmla="*/ 4016991 h 4285397"/>
                  <a:gd name="connsiteX12" fmla="*/ 2110854 w 2124502"/>
                  <a:gd name="connsiteY12" fmla="*/ 0 h 4285397"/>
                  <a:gd name="connsiteX13" fmla="*/ 2124502 w 2124502"/>
                  <a:gd name="connsiteY13" fmla="*/ 0 h 428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24502" h="4285397">
                    <a:moveTo>
                      <a:pt x="0" y="4185314"/>
                    </a:moveTo>
                    <a:lnTo>
                      <a:pt x="272956" y="4276299"/>
                    </a:lnTo>
                    <a:lnTo>
                      <a:pt x="423081" y="4276299"/>
                    </a:lnTo>
                    <a:lnTo>
                      <a:pt x="591403" y="4253553"/>
                    </a:lnTo>
                    <a:lnTo>
                      <a:pt x="946245" y="4285397"/>
                    </a:lnTo>
                    <a:lnTo>
                      <a:pt x="1132765" y="4198962"/>
                    </a:lnTo>
                    <a:lnTo>
                      <a:pt x="1433015" y="4249003"/>
                    </a:lnTo>
                    <a:lnTo>
                      <a:pt x="1628633" y="4230806"/>
                    </a:lnTo>
                    <a:lnTo>
                      <a:pt x="1833350" y="4239905"/>
                    </a:lnTo>
                    <a:lnTo>
                      <a:pt x="2079009" y="4226257"/>
                    </a:lnTo>
                    <a:lnTo>
                      <a:pt x="2079009" y="4053385"/>
                    </a:lnTo>
                    <a:lnTo>
                      <a:pt x="2110854" y="4016991"/>
                    </a:lnTo>
                    <a:lnTo>
                      <a:pt x="2110854" y="0"/>
                    </a:lnTo>
                    <a:lnTo>
                      <a:pt x="2124502" y="0"/>
                    </a:lnTo>
                  </a:path>
                </a:pathLst>
              </a:custGeom>
              <a:blipFill dpi="0" rotWithShape="1">
                <a:blip r:embed="rId9">
                  <a:alphaModFix amt="24000"/>
                </a:blip>
                <a:srcRect/>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39" name="Freeform: Shape 38">
                <a:extLst>
                  <a:ext uri="{FF2B5EF4-FFF2-40B4-BE49-F238E27FC236}">
                    <a16:creationId xmlns:a16="http://schemas.microsoft.com/office/drawing/2014/main" id="{48132551-8546-46E0-B05C-399E5289B8D6}"/>
                  </a:ext>
                </a:extLst>
              </p:cNvPr>
              <p:cNvSpPr/>
              <p:nvPr/>
            </p:nvSpPr>
            <p:spPr bwMode="auto">
              <a:xfrm>
                <a:off x="6364405" y="10859"/>
                <a:ext cx="2097206" cy="4615733"/>
              </a:xfrm>
              <a:custGeom>
                <a:avLst/>
                <a:gdLst>
                  <a:gd name="connsiteX0" fmla="*/ 0 w 2097206"/>
                  <a:gd name="connsiteY0" fmla="*/ 4631141 h 4631141"/>
                  <a:gd name="connsiteX1" fmla="*/ 0 w 2097206"/>
                  <a:gd name="connsiteY1" fmla="*/ 0 h 4631141"/>
                  <a:gd name="connsiteX2" fmla="*/ 2097206 w 2097206"/>
                  <a:gd name="connsiteY2" fmla="*/ 0 h 4631141"/>
                  <a:gd name="connsiteX3" fmla="*/ 2097206 w 2097206"/>
                  <a:gd name="connsiteY3" fmla="*/ 477672 h 4631141"/>
                  <a:gd name="connsiteX4" fmla="*/ 0 w 2097206"/>
                  <a:gd name="connsiteY4" fmla="*/ 4631141 h 463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7206" h="4631141">
                    <a:moveTo>
                      <a:pt x="0" y="4631141"/>
                    </a:moveTo>
                    <a:lnTo>
                      <a:pt x="0" y="0"/>
                    </a:lnTo>
                    <a:lnTo>
                      <a:pt x="2097206" y="0"/>
                    </a:lnTo>
                    <a:lnTo>
                      <a:pt x="2097206" y="477672"/>
                    </a:lnTo>
                    <a:lnTo>
                      <a:pt x="0" y="4631141"/>
                    </a:lnTo>
                    <a:close/>
                  </a:path>
                </a:pathLst>
              </a:custGeom>
              <a:blipFill dpi="0" rotWithShape="1">
                <a:blip r:embed="rId9">
                  <a:alphaModFix amt="24000"/>
                </a:blip>
                <a:srcRec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40" name="Freeform: Shape 39">
                <a:extLst>
                  <a:ext uri="{FF2B5EF4-FFF2-40B4-BE49-F238E27FC236}">
                    <a16:creationId xmlns:a16="http://schemas.microsoft.com/office/drawing/2014/main" id="{8AE6F3FE-3AEC-4046-BEEF-2FA941360473}"/>
                  </a:ext>
                </a:extLst>
              </p:cNvPr>
              <p:cNvSpPr/>
              <p:nvPr/>
            </p:nvSpPr>
            <p:spPr bwMode="auto">
              <a:xfrm flipH="1">
                <a:off x="8933170" y="10859"/>
                <a:ext cx="2097206" cy="4615733"/>
              </a:xfrm>
              <a:custGeom>
                <a:avLst/>
                <a:gdLst>
                  <a:gd name="connsiteX0" fmla="*/ 0 w 2097206"/>
                  <a:gd name="connsiteY0" fmla="*/ 4631141 h 4631141"/>
                  <a:gd name="connsiteX1" fmla="*/ 0 w 2097206"/>
                  <a:gd name="connsiteY1" fmla="*/ 0 h 4631141"/>
                  <a:gd name="connsiteX2" fmla="*/ 2097206 w 2097206"/>
                  <a:gd name="connsiteY2" fmla="*/ 0 h 4631141"/>
                  <a:gd name="connsiteX3" fmla="*/ 2097206 w 2097206"/>
                  <a:gd name="connsiteY3" fmla="*/ 477672 h 4631141"/>
                  <a:gd name="connsiteX4" fmla="*/ 0 w 2097206"/>
                  <a:gd name="connsiteY4" fmla="*/ 4631141 h 463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7206" h="4631141">
                    <a:moveTo>
                      <a:pt x="0" y="4631141"/>
                    </a:moveTo>
                    <a:lnTo>
                      <a:pt x="0" y="0"/>
                    </a:lnTo>
                    <a:lnTo>
                      <a:pt x="2097206" y="0"/>
                    </a:lnTo>
                    <a:lnTo>
                      <a:pt x="2097206" y="477672"/>
                    </a:lnTo>
                    <a:lnTo>
                      <a:pt x="0" y="4631141"/>
                    </a:lnTo>
                    <a:close/>
                  </a:path>
                </a:pathLst>
              </a:custGeom>
              <a:blipFill dpi="0" rotWithShape="1">
                <a:blip r:embed="rId9">
                  <a:alphaModFix amt="24000"/>
                </a:blip>
                <a:srcRec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41" name="Freeform: Shape 40">
                <a:extLst>
                  <a:ext uri="{FF2B5EF4-FFF2-40B4-BE49-F238E27FC236}">
                    <a16:creationId xmlns:a16="http://schemas.microsoft.com/office/drawing/2014/main" id="{E686E25B-94B7-4D37-AD0C-4B21BA377C32}"/>
                  </a:ext>
                </a:extLst>
              </p:cNvPr>
              <p:cNvSpPr/>
              <p:nvPr/>
            </p:nvSpPr>
            <p:spPr bwMode="auto">
              <a:xfrm>
                <a:off x="8459561" y="10859"/>
                <a:ext cx="475796" cy="429986"/>
              </a:xfrm>
              <a:custGeom>
                <a:avLst/>
                <a:gdLst>
                  <a:gd name="connsiteX0" fmla="*/ 0 w 464457"/>
                  <a:gd name="connsiteY0" fmla="*/ 0 h 442686"/>
                  <a:gd name="connsiteX1" fmla="*/ 464457 w 464457"/>
                  <a:gd name="connsiteY1" fmla="*/ 0 h 442686"/>
                  <a:gd name="connsiteX2" fmla="*/ 464457 w 464457"/>
                  <a:gd name="connsiteY2" fmla="*/ 442686 h 442686"/>
                  <a:gd name="connsiteX3" fmla="*/ 310243 w 464457"/>
                  <a:gd name="connsiteY3" fmla="*/ 350157 h 442686"/>
                  <a:gd name="connsiteX4" fmla="*/ 156028 w 464457"/>
                  <a:gd name="connsiteY4" fmla="*/ 350157 h 442686"/>
                  <a:gd name="connsiteX5" fmla="*/ 3628 w 464457"/>
                  <a:gd name="connsiteY5" fmla="*/ 439057 h 442686"/>
                  <a:gd name="connsiteX6" fmla="*/ 0 w 464457"/>
                  <a:gd name="connsiteY6" fmla="*/ 0 h 44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457" h="442686">
                    <a:moveTo>
                      <a:pt x="0" y="0"/>
                    </a:moveTo>
                    <a:lnTo>
                      <a:pt x="464457" y="0"/>
                    </a:lnTo>
                    <a:lnTo>
                      <a:pt x="464457" y="442686"/>
                    </a:lnTo>
                    <a:lnTo>
                      <a:pt x="310243" y="350157"/>
                    </a:lnTo>
                    <a:lnTo>
                      <a:pt x="156028" y="350157"/>
                    </a:lnTo>
                    <a:lnTo>
                      <a:pt x="3628" y="439057"/>
                    </a:lnTo>
                    <a:cubicBezTo>
                      <a:pt x="2419" y="292705"/>
                      <a:pt x="1209" y="146352"/>
                      <a:pt x="0" y="0"/>
                    </a:cubicBezTo>
                    <a:close/>
                  </a:path>
                </a:pathLst>
              </a:custGeom>
              <a:blipFill dpi="0" rotWithShape="1">
                <a:blip r:embed="rId9">
                  <a:alphaModFix amt="24000"/>
                </a:blip>
                <a:srcRect/>
                <a:tile tx="0" ty="0" sx="100000" sy="100000" flip="none" algn="tl"/>
              </a:blip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457200" fontAlgn="base">
                  <a:spcBef>
                    <a:spcPct val="0"/>
                  </a:spcBef>
                  <a:spcAft>
                    <a:spcPct val="0"/>
                  </a:spcAft>
                </a:pPr>
                <a:endParaRPr lang="en-GB">
                  <a:latin typeface="Arial" pitchFamily="34" charset="0"/>
                  <a:ea typeface="ＭＳ Ｐゴシック" pitchFamily="34" charset="-128"/>
                </a:endParaRPr>
              </a:p>
            </p:txBody>
          </p:sp>
          <p:cxnSp>
            <p:nvCxnSpPr>
              <p:cNvPr id="42" name="Straight Connector 41">
                <a:extLst>
                  <a:ext uri="{FF2B5EF4-FFF2-40B4-BE49-F238E27FC236}">
                    <a16:creationId xmlns:a16="http://schemas.microsoft.com/office/drawing/2014/main" id="{014CE2F6-ADF1-42A1-A647-C915BBA89BFA}"/>
                  </a:ext>
                </a:extLst>
              </p:cNvPr>
              <p:cNvCxnSpPr>
                <a:cxnSpLocks/>
              </p:cNvCxnSpPr>
              <p:nvPr/>
            </p:nvCxnSpPr>
            <p:spPr bwMode="auto">
              <a:xfrm flipV="1">
                <a:off x="8466119" y="447621"/>
                <a:ext cx="0" cy="163287"/>
              </a:xfrm>
              <a:prstGeom prst="line">
                <a:avLst/>
              </a:prstGeom>
              <a:solidFill>
                <a:schemeClr val="accent1"/>
              </a:solidFill>
              <a:ln w="9525" cap="rnd" cmpd="sng" algn="ctr">
                <a:solidFill>
                  <a:schemeClr val="tx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8B134E3B-7068-48FB-B478-D0168B016461}"/>
                  </a:ext>
                </a:extLst>
              </p:cNvPr>
              <p:cNvCxnSpPr>
                <a:cxnSpLocks/>
              </p:cNvCxnSpPr>
              <p:nvPr/>
            </p:nvCxnSpPr>
            <p:spPr bwMode="auto">
              <a:xfrm flipV="1">
                <a:off x="8932479" y="455787"/>
                <a:ext cx="0" cy="163287"/>
              </a:xfrm>
              <a:prstGeom prst="line">
                <a:avLst/>
              </a:prstGeom>
              <a:solidFill>
                <a:schemeClr val="accent1"/>
              </a:solidFill>
              <a:ln w="9525" cap="rnd" cmpd="sng" algn="ctr">
                <a:solidFill>
                  <a:schemeClr val="tx1"/>
                </a:solidFill>
                <a:prstDash val="solid"/>
                <a:round/>
                <a:headEnd type="none" w="med" len="med"/>
                <a:tailEnd type="none" w="med" len="med"/>
              </a:ln>
              <a:effectLst/>
            </p:spPr>
          </p:cxnSp>
          <p:sp>
            <p:nvSpPr>
              <p:cNvPr id="44" name="Freeform: Shape 43">
                <a:extLst>
                  <a:ext uri="{FF2B5EF4-FFF2-40B4-BE49-F238E27FC236}">
                    <a16:creationId xmlns:a16="http://schemas.microsoft.com/office/drawing/2014/main" id="{766C1E45-8355-47FD-9ABF-43DDD1FB21CA}"/>
                  </a:ext>
                </a:extLst>
              </p:cNvPr>
              <p:cNvSpPr/>
              <p:nvPr/>
            </p:nvSpPr>
            <p:spPr bwMode="auto">
              <a:xfrm>
                <a:off x="8466119" y="359202"/>
                <a:ext cx="469082" cy="94343"/>
              </a:xfrm>
              <a:custGeom>
                <a:avLst/>
                <a:gdLst>
                  <a:gd name="connsiteX0" fmla="*/ 0 w 449943"/>
                  <a:gd name="connsiteY0" fmla="*/ 85271 h 94343"/>
                  <a:gd name="connsiteX1" fmla="*/ 141514 w 449943"/>
                  <a:gd name="connsiteY1" fmla="*/ 0 h 94343"/>
                  <a:gd name="connsiteX2" fmla="*/ 297543 w 449943"/>
                  <a:gd name="connsiteY2" fmla="*/ 0 h 94343"/>
                  <a:gd name="connsiteX3" fmla="*/ 449943 w 449943"/>
                  <a:gd name="connsiteY3" fmla="*/ 94343 h 94343"/>
                </a:gdLst>
                <a:ahLst/>
                <a:cxnLst>
                  <a:cxn ang="0">
                    <a:pos x="connsiteX0" y="connsiteY0"/>
                  </a:cxn>
                  <a:cxn ang="0">
                    <a:pos x="connsiteX1" y="connsiteY1"/>
                  </a:cxn>
                  <a:cxn ang="0">
                    <a:pos x="connsiteX2" y="connsiteY2"/>
                  </a:cxn>
                  <a:cxn ang="0">
                    <a:pos x="connsiteX3" y="connsiteY3"/>
                  </a:cxn>
                </a:cxnLst>
                <a:rect l="l" t="t" r="r" b="b"/>
                <a:pathLst>
                  <a:path w="449943" h="94343">
                    <a:moveTo>
                      <a:pt x="0" y="85271"/>
                    </a:moveTo>
                    <a:lnTo>
                      <a:pt x="141514" y="0"/>
                    </a:lnTo>
                    <a:lnTo>
                      <a:pt x="297543" y="0"/>
                    </a:lnTo>
                    <a:lnTo>
                      <a:pt x="449943" y="94343"/>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grpSp>
      </p:grpSp>
      <p:grpSp>
        <p:nvGrpSpPr>
          <p:cNvPr id="54" name="Group 53">
            <a:extLst>
              <a:ext uri="{FF2B5EF4-FFF2-40B4-BE49-F238E27FC236}">
                <a16:creationId xmlns:a16="http://schemas.microsoft.com/office/drawing/2014/main" id="{3A55203C-EFB7-4E1E-8DEB-029F236B94B5}"/>
              </a:ext>
            </a:extLst>
          </p:cNvPr>
          <p:cNvGrpSpPr/>
          <p:nvPr/>
        </p:nvGrpSpPr>
        <p:grpSpPr>
          <a:xfrm>
            <a:off x="4050994" y="3205199"/>
            <a:ext cx="574372" cy="1657110"/>
            <a:chOff x="482995" y="3294536"/>
            <a:chExt cx="574372" cy="1657110"/>
          </a:xfrm>
        </p:grpSpPr>
        <p:grpSp>
          <p:nvGrpSpPr>
            <p:cNvPr id="55" name="Group 54">
              <a:extLst>
                <a:ext uri="{FF2B5EF4-FFF2-40B4-BE49-F238E27FC236}">
                  <a16:creationId xmlns:a16="http://schemas.microsoft.com/office/drawing/2014/main" id="{4CEB689C-5621-43C5-94BE-7D9FDFE7621F}"/>
                </a:ext>
              </a:extLst>
            </p:cNvPr>
            <p:cNvGrpSpPr/>
            <p:nvPr/>
          </p:nvGrpSpPr>
          <p:grpSpPr>
            <a:xfrm>
              <a:off x="704740" y="3461030"/>
              <a:ext cx="148316" cy="1490616"/>
              <a:chOff x="8183725" y="-5818736"/>
              <a:chExt cx="1180133" cy="11860625"/>
            </a:xfrm>
          </p:grpSpPr>
          <p:pic>
            <p:nvPicPr>
              <p:cNvPr id="65" name="Picture 64">
                <a:extLst>
                  <a:ext uri="{FF2B5EF4-FFF2-40B4-BE49-F238E27FC236}">
                    <a16:creationId xmlns:a16="http://schemas.microsoft.com/office/drawing/2014/main" id="{755F2291-2FE6-4A0C-9960-CF8BE8EAE9FC}"/>
                  </a:ext>
                </a:extLst>
              </p:cNvPr>
              <p:cNvPicPr>
                <a:picLocks noChangeAspect="1"/>
              </p:cNvPicPr>
              <p:nvPr/>
            </p:nvPicPr>
            <p:blipFill>
              <a:blip r:embed="rId3"/>
              <a:stretch>
                <a:fillRect/>
              </a:stretch>
            </p:blipFill>
            <p:spPr>
              <a:xfrm>
                <a:off x="8646641" y="5478389"/>
                <a:ext cx="171000" cy="563500"/>
              </a:xfrm>
              <a:prstGeom prst="rect">
                <a:avLst/>
              </a:prstGeom>
            </p:spPr>
          </p:pic>
          <p:pic>
            <p:nvPicPr>
              <p:cNvPr id="66" name="Picture 65">
                <a:extLst>
                  <a:ext uri="{FF2B5EF4-FFF2-40B4-BE49-F238E27FC236}">
                    <a16:creationId xmlns:a16="http://schemas.microsoft.com/office/drawing/2014/main" id="{8D59588B-921C-4E4E-801F-2BEE901D2319}"/>
                  </a:ext>
                </a:extLst>
              </p:cNvPr>
              <p:cNvPicPr>
                <a:picLocks noChangeAspect="1"/>
              </p:cNvPicPr>
              <p:nvPr/>
            </p:nvPicPr>
            <p:blipFill>
              <a:blip r:embed="rId4"/>
              <a:stretch>
                <a:fillRect/>
              </a:stretch>
            </p:blipFill>
            <p:spPr>
              <a:xfrm>
                <a:off x="8629541" y="5016505"/>
                <a:ext cx="205200" cy="563500"/>
              </a:xfrm>
              <a:prstGeom prst="rect">
                <a:avLst/>
              </a:prstGeom>
            </p:spPr>
          </p:pic>
          <p:pic>
            <p:nvPicPr>
              <p:cNvPr id="67" name="Picture 66">
                <a:extLst>
                  <a:ext uri="{FF2B5EF4-FFF2-40B4-BE49-F238E27FC236}">
                    <a16:creationId xmlns:a16="http://schemas.microsoft.com/office/drawing/2014/main" id="{FD07AB0A-CAD1-4CB3-BB47-2A5A2D13BA7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424464" y="2717524"/>
                <a:ext cx="551780" cy="2037618"/>
              </a:xfrm>
              <a:prstGeom prst="rect">
                <a:avLst/>
              </a:prstGeom>
            </p:spPr>
          </p:pic>
          <p:pic>
            <p:nvPicPr>
              <p:cNvPr id="68" name="Picture 67">
                <a:extLst>
                  <a:ext uri="{FF2B5EF4-FFF2-40B4-BE49-F238E27FC236}">
                    <a16:creationId xmlns:a16="http://schemas.microsoft.com/office/drawing/2014/main" id="{D097B80A-A498-44AB-BB33-0FCE46DA3EAA}"/>
                  </a:ext>
                </a:extLst>
              </p:cNvPr>
              <p:cNvPicPr>
                <a:picLocks noChangeAspect="1"/>
              </p:cNvPicPr>
              <p:nvPr/>
            </p:nvPicPr>
            <p:blipFill>
              <a:blip r:embed="rId6"/>
              <a:stretch>
                <a:fillRect/>
              </a:stretch>
            </p:blipFill>
            <p:spPr>
              <a:xfrm>
                <a:off x="8451625" y="-5818736"/>
                <a:ext cx="490200" cy="402498"/>
              </a:xfrm>
              <a:prstGeom prst="rect">
                <a:avLst/>
              </a:prstGeom>
            </p:spPr>
          </p:pic>
          <p:cxnSp>
            <p:nvCxnSpPr>
              <p:cNvPr id="69" name="Straight Connector 68">
                <a:extLst>
                  <a:ext uri="{FF2B5EF4-FFF2-40B4-BE49-F238E27FC236}">
                    <a16:creationId xmlns:a16="http://schemas.microsoft.com/office/drawing/2014/main" id="{958B6093-F77F-4C38-B3F9-DEFBE5EBEEC4}"/>
                  </a:ext>
                </a:extLst>
              </p:cNvPr>
              <p:cNvCxnSpPr>
                <a:cxnSpLocks/>
              </p:cNvCxnSpPr>
              <p:nvPr/>
            </p:nvCxnSpPr>
            <p:spPr bwMode="auto">
              <a:xfrm flipV="1">
                <a:off x="8657526" y="-1331353"/>
                <a:ext cx="0" cy="4092604"/>
              </a:xfrm>
              <a:prstGeom prst="line">
                <a:avLst/>
              </a:prstGeom>
              <a:solidFill>
                <a:schemeClr val="accent1"/>
              </a:solidFill>
              <a:ln w="3175" cap="rnd" cmpd="sng" algn="ctr">
                <a:solidFill>
                  <a:schemeClr val="tx1"/>
                </a:solidFill>
                <a:prstDash val="sysDash"/>
                <a:round/>
                <a:headEnd type="none" w="med" len="med"/>
                <a:tailEnd type="none" w="med" len="med"/>
              </a:ln>
              <a:effectLst/>
            </p:spPr>
          </p:cxnSp>
          <p:cxnSp>
            <p:nvCxnSpPr>
              <p:cNvPr id="70" name="Straight Connector 69">
                <a:extLst>
                  <a:ext uri="{FF2B5EF4-FFF2-40B4-BE49-F238E27FC236}">
                    <a16:creationId xmlns:a16="http://schemas.microsoft.com/office/drawing/2014/main" id="{15C57925-F3F9-42C1-A8CF-DC3885C68E19}"/>
                  </a:ext>
                </a:extLst>
              </p:cNvPr>
              <p:cNvCxnSpPr>
                <a:cxnSpLocks/>
              </p:cNvCxnSpPr>
              <p:nvPr/>
            </p:nvCxnSpPr>
            <p:spPr bwMode="auto">
              <a:xfrm flipV="1">
                <a:off x="8762755" y="-5651340"/>
                <a:ext cx="0" cy="8401761"/>
              </a:xfrm>
              <a:prstGeom prst="line">
                <a:avLst/>
              </a:prstGeom>
              <a:solidFill>
                <a:schemeClr val="accent1"/>
              </a:solidFill>
              <a:ln w="3175" cap="rnd" cmpd="sng" algn="ctr">
                <a:solidFill>
                  <a:schemeClr val="tx1"/>
                </a:solidFill>
                <a:prstDash val="sysDash"/>
                <a:round/>
                <a:headEnd type="none" w="med" len="med"/>
                <a:tailEnd type="none" w="med" len="med"/>
              </a:ln>
              <a:effectLst/>
            </p:spPr>
          </p:cxnSp>
          <p:pic>
            <p:nvPicPr>
              <p:cNvPr id="71" name="Picture 70">
                <a:extLst>
                  <a:ext uri="{FF2B5EF4-FFF2-40B4-BE49-F238E27FC236}">
                    <a16:creationId xmlns:a16="http://schemas.microsoft.com/office/drawing/2014/main" id="{32680B3E-CFB5-48A8-819B-ACF75F736505}"/>
                  </a:ext>
                </a:extLst>
              </p:cNvPr>
              <p:cNvPicPr>
                <a:picLocks noChangeAspect="1"/>
              </p:cNvPicPr>
              <p:nvPr/>
            </p:nvPicPr>
            <p:blipFill>
              <a:blip r:embed="rId6"/>
              <a:stretch>
                <a:fillRect/>
              </a:stretch>
            </p:blipFill>
            <p:spPr>
              <a:xfrm>
                <a:off x="8451625" y="-1470335"/>
                <a:ext cx="490200" cy="402498"/>
              </a:xfrm>
              <a:prstGeom prst="rect">
                <a:avLst/>
              </a:prstGeom>
            </p:spPr>
          </p:pic>
          <p:pic>
            <p:nvPicPr>
              <p:cNvPr id="72" name="Picture 71">
                <a:extLst>
                  <a:ext uri="{FF2B5EF4-FFF2-40B4-BE49-F238E27FC236}">
                    <a16:creationId xmlns:a16="http://schemas.microsoft.com/office/drawing/2014/main" id="{CC6B8AF4-AD5C-4151-B45A-2D26AE05DDA5}"/>
                  </a:ext>
                </a:extLst>
              </p:cNvPr>
              <p:cNvPicPr>
                <a:picLocks noChangeAspect="1"/>
              </p:cNvPicPr>
              <p:nvPr/>
            </p:nvPicPr>
            <p:blipFill>
              <a:blip r:embed="rId7"/>
              <a:stretch>
                <a:fillRect/>
              </a:stretch>
            </p:blipFill>
            <p:spPr>
              <a:xfrm>
                <a:off x="9113058" y="4780893"/>
                <a:ext cx="250800" cy="224250"/>
              </a:xfrm>
              <a:prstGeom prst="rect">
                <a:avLst/>
              </a:prstGeom>
            </p:spPr>
          </p:pic>
          <p:pic>
            <p:nvPicPr>
              <p:cNvPr id="73" name="Picture 72">
                <a:extLst>
                  <a:ext uri="{FF2B5EF4-FFF2-40B4-BE49-F238E27FC236}">
                    <a16:creationId xmlns:a16="http://schemas.microsoft.com/office/drawing/2014/main" id="{ADCF4F1D-26DA-4B9F-82C0-7464690592E3}"/>
                  </a:ext>
                </a:extLst>
              </p:cNvPr>
              <p:cNvPicPr>
                <a:picLocks noChangeAspect="1"/>
              </p:cNvPicPr>
              <p:nvPr/>
            </p:nvPicPr>
            <p:blipFill>
              <a:blip r:embed="rId8"/>
              <a:stretch>
                <a:fillRect/>
              </a:stretch>
            </p:blipFill>
            <p:spPr>
              <a:xfrm>
                <a:off x="8183725" y="4682728"/>
                <a:ext cx="1026000" cy="621000"/>
              </a:xfrm>
              <a:prstGeom prst="rect">
                <a:avLst/>
              </a:prstGeom>
            </p:spPr>
          </p:pic>
        </p:grpSp>
        <p:grpSp>
          <p:nvGrpSpPr>
            <p:cNvPr id="56" name="Group 55">
              <a:extLst>
                <a:ext uri="{FF2B5EF4-FFF2-40B4-BE49-F238E27FC236}">
                  <a16:creationId xmlns:a16="http://schemas.microsoft.com/office/drawing/2014/main" id="{52E130C7-968F-4A71-98E9-C3B28E417301}"/>
                </a:ext>
              </a:extLst>
            </p:cNvPr>
            <p:cNvGrpSpPr/>
            <p:nvPr/>
          </p:nvGrpSpPr>
          <p:grpSpPr>
            <a:xfrm>
              <a:off x="482995" y="3294536"/>
              <a:ext cx="574372" cy="1497961"/>
              <a:chOff x="6355307" y="10859"/>
              <a:chExt cx="4688405" cy="4732737"/>
            </a:xfrm>
          </p:grpSpPr>
          <p:sp>
            <p:nvSpPr>
              <p:cNvPr id="57" name="Freeform: Shape 56">
                <a:extLst>
                  <a:ext uri="{FF2B5EF4-FFF2-40B4-BE49-F238E27FC236}">
                    <a16:creationId xmlns:a16="http://schemas.microsoft.com/office/drawing/2014/main" id="{756CA362-ACEE-4A17-9BD1-F2BFF102FA8B}"/>
                  </a:ext>
                </a:extLst>
              </p:cNvPr>
              <p:cNvSpPr/>
              <p:nvPr/>
            </p:nvSpPr>
            <p:spPr bwMode="auto">
              <a:xfrm flipH="1">
                <a:off x="8919210" y="458199"/>
                <a:ext cx="2124502" cy="4285397"/>
              </a:xfrm>
              <a:custGeom>
                <a:avLst/>
                <a:gdLst>
                  <a:gd name="connsiteX0" fmla="*/ 0 w 2124502"/>
                  <a:gd name="connsiteY0" fmla="*/ 4185314 h 4285397"/>
                  <a:gd name="connsiteX1" fmla="*/ 272956 w 2124502"/>
                  <a:gd name="connsiteY1" fmla="*/ 4276299 h 4285397"/>
                  <a:gd name="connsiteX2" fmla="*/ 423081 w 2124502"/>
                  <a:gd name="connsiteY2" fmla="*/ 4276299 h 4285397"/>
                  <a:gd name="connsiteX3" fmla="*/ 591403 w 2124502"/>
                  <a:gd name="connsiteY3" fmla="*/ 4253553 h 4285397"/>
                  <a:gd name="connsiteX4" fmla="*/ 946245 w 2124502"/>
                  <a:gd name="connsiteY4" fmla="*/ 4285397 h 4285397"/>
                  <a:gd name="connsiteX5" fmla="*/ 1132765 w 2124502"/>
                  <a:gd name="connsiteY5" fmla="*/ 4198962 h 4285397"/>
                  <a:gd name="connsiteX6" fmla="*/ 1433015 w 2124502"/>
                  <a:gd name="connsiteY6" fmla="*/ 4249003 h 4285397"/>
                  <a:gd name="connsiteX7" fmla="*/ 1628633 w 2124502"/>
                  <a:gd name="connsiteY7" fmla="*/ 4230806 h 4285397"/>
                  <a:gd name="connsiteX8" fmla="*/ 1833350 w 2124502"/>
                  <a:gd name="connsiteY8" fmla="*/ 4239905 h 4285397"/>
                  <a:gd name="connsiteX9" fmla="*/ 2079009 w 2124502"/>
                  <a:gd name="connsiteY9" fmla="*/ 4226257 h 4285397"/>
                  <a:gd name="connsiteX10" fmla="*/ 2079009 w 2124502"/>
                  <a:gd name="connsiteY10" fmla="*/ 4053385 h 4285397"/>
                  <a:gd name="connsiteX11" fmla="*/ 2110854 w 2124502"/>
                  <a:gd name="connsiteY11" fmla="*/ 4016991 h 4285397"/>
                  <a:gd name="connsiteX12" fmla="*/ 2110854 w 2124502"/>
                  <a:gd name="connsiteY12" fmla="*/ 0 h 4285397"/>
                  <a:gd name="connsiteX13" fmla="*/ 2124502 w 2124502"/>
                  <a:gd name="connsiteY13" fmla="*/ 0 h 428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24502" h="4285397">
                    <a:moveTo>
                      <a:pt x="0" y="4185314"/>
                    </a:moveTo>
                    <a:lnTo>
                      <a:pt x="272956" y="4276299"/>
                    </a:lnTo>
                    <a:lnTo>
                      <a:pt x="423081" y="4276299"/>
                    </a:lnTo>
                    <a:lnTo>
                      <a:pt x="591403" y="4253553"/>
                    </a:lnTo>
                    <a:lnTo>
                      <a:pt x="946245" y="4285397"/>
                    </a:lnTo>
                    <a:lnTo>
                      <a:pt x="1132765" y="4198962"/>
                    </a:lnTo>
                    <a:lnTo>
                      <a:pt x="1433015" y="4249003"/>
                    </a:lnTo>
                    <a:lnTo>
                      <a:pt x="1628633" y="4230806"/>
                    </a:lnTo>
                    <a:lnTo>
                      <a:pt x="1833350" y="4239905"/>
                    </a:lnTo>
                    <a:lnTo>
                      <a:pt x="2079009" y="4226257"/>
                    </a:lnTo>
                    <a:lnTo>
                      <a:pt x="2079009" y="4053385"/>
                    </a:lnTo>
                    <a:lnTo>
                      <a:pt x="2110854" y="4016991"/>
                    </a:lnTo>
                    <a:lnTo>
                      <a:pt x="2110854" y="0"/>
                    </a:lnTo>
                    <a:lnTo>
                      <a:pt x="2124502" y="0"/>
                    </a:lnTo>
                  </a:path>
                </a:pathLst>
              </a:custGeom>
              <a:blipFill>
                <a:blip r:embed="rId9">
                  <a:alphaModFix amt="24000"/>
                </a:blip>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58" name="Freeform: Shape 57">
                <a:extLst>
                  <a:ext uri="{FF2B5EF4-FFF2-40B4-BE49-F238E27FC236}">
                    <a16:creationId xmlns:a16="http://schemas.microsoft.com/office/drawing/2014/main" id="{4AC40B36-61B0-4105-8C3D-7E6668098FD0}"/>
                  </a:ext>
                </a:extLst>
              </p:cNvPr>
              <p:cNvSpPr/>
              <p:nvPr/>
            </p:nvSpPr>
            <p:spPr bwMode="auto">
              <a:xfrm>
                <a:off x="6355307" y="445827"/>
                <a:ext cx="2124502" cy="4285397"/>
              </a:xfrm>
              <a:custGeom>
                <a:avLst/>
                <a:gdLst>
                  <a:gd name="connsiteX0" fmla="*/ 0 w 2124502"/>
                  <a:gd name="connsiteY0" fmla="*/ 4185314 h 4285397"/>
                  <a:gd name="connsiteX1" fmla="*/ 272956 w 2124502"/>
                  <a:gd name="connsiteY1" fmla="*/ 4276299 h 4285397"/>
                  <a:gd name="connsiteX2" fmla="*/ 423081 w 2124502"/>
                  <a:gd name="connsiteY2" fmla="*/ 4276299 h 4285397"/>
                  <a:gd name="connsiteX3" fmla="*/ 591403 w 2124502"/>
                  <a:gd name="connsiteY3" fmla="*/ 4253553 h 4285397"/>
                  <a:gd name="connsiteX4" fmla="*/ 946245 w 2124502"/>
                  <a:gd name="connsiteY4" fmla="*/ 4285397 h 4285397"/>
                  <a:gd name="connsiteX5" fmla="*/ 1132765 w 2124502"/>
                  <a:gd name="connsiteY5" fmla="*/ 4198962 h 4285397"/>
                  <a:gd name="connsiteX6" fmla="*/ 1433015 w 2124502"/>
                  <a:gd name="connsiteY6" fmla="*/ 4249003 h 4285397"/>
                  <a:gd name="connsiteX7" fmla="*/ 1628633 w 2124502"/>
                  <a:gd name="connsiteY7" fmla="*/ 4230806 h 4285397"/>
                  <a:gd name="connsiteX8" fmla="*/ 1833350 w 2124502"/>
                  <a:gd name="connsiteY8" fmla="*/ 4239905 h 4285397"/>
                  <a:gd name="connsiteX9" fmla="*/ 2079009 w 2124502"/>
                  <a:gd name="connsiteY9" fmla="*/ 4226257 h 4285397"/>
                  <a:gd name="connsiteX10" fmla="*/ 2079009 w 2124502"/>
                  <a:gd name="connsiteY10" fmla="*/ 4053385 h 4285397"/>
                  <a:gd name="connsiteX11" fmla="*/ 2110854 w 2124502"/>
                  <a:gd name="connsiteY11" fmla="*/ 4016991 h 4285397"/>
                  <a:gd name="connsiteX12" fmla="*/ 2110854 w 2124502"/>
                  <a:gd name="connsiteY12" fmla="*/ 0 h 4285397"/>
                  <a:gd name="connsiteX13" fmla="*/ 2124502 w 2124502"/>
                  <a:gd name="connsiteY13" fmla="*/ 0 h 428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24502" h="4285397">
                    <a:moveTo>
                      <a:pt x="0" y="4185314"/>
                    </a:moveTo>
                    <a:lnTo>
                      <a:pt x="272956" y="4276299"/>
                    </a:lnTo>
                    <a:lnTo>
                      <a:pt x="423081" y="4276299"/>
                    </a:lnTo>
                    <a:lnTo>
                      <a:pt x="591403" y="4253553"/>
                    </a:lnTo>
                    <a:lnTo>
                      <a:pt x="946245" y="4285397"/>
                    </a:lnTo>
                    <a:lnTo>
                      <a:pt x="1132765" y="4198962"/>
                    </a:lnTo>
                    <a:lnTo>
                      <a:pt x="1433015" y="4249003"/>
                    </a:lnTo>
                    <a:lnTo>
                      <a:pt x="1628633" y="4230806"/>
                    </a:lnTo>
                    <a:lnTo>
                      <a:pt x="1833350" y="4239905"/>
                    </a:lnTo>
                    <a:lnTo>
                      <a:pt x="2079009" y="4226257"/>
                    </a:lnTo>
                    <a:lnTo>
                      <a:pt x="2079009" y="4053385"/>
                    </a:lnTo>
                    <a:lnTo>
                      <a:pt x="2110854" y="4016991"/>
                    </a:lnTo>
                    <a:lnTo>
                      <a:pt x="2110854" y="0"/>
                    </a:lnTo>
                    <a:lnTo>
                      <a:pt x="2124502" y="0"/>
                    </a:lnTo>
                  </a:path>
                </a:pathLst>
              </a:custGeom>
              <a:blipFill dpi="0" rotWithShape="1">
                <a:blip r:embed="rId9">
                  <a:alphaModFix amt="24000"/>
                </a:blip>
                <a:srcRect/>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59" name="Freeform: Shape 58">
                <a:extLst>
                  <a:ext uri="{FF2B5EF4-FFF2-40B4-BE49-F238E27FC236}">
                    <a16:creationId xmlns:a16="http://schemas.microsoft.com/office/drawing/2014/main" id="{1F782D78-9D55-4BD1-A3E4-40FFE6F2B3BB}"/>
                  </a:ext>
                </a:extLst>
              </p:cNvPr>
              <p:cNvSpPr/>
              <p:nvPr/>
            </p:nvSpPr>
            <p:spPr bwMode="auto">
              <a:xfrm>
                <a:off x="6364405" y="10859"/>
                <a:ext cx="2097206" cy="4615733"/>
              </a:xfrm>
              <a:custGeom>
                <a:avLst/>
                <a:gdLst>
                  <a:gd name="connsiteX0" fmla="*/ 0 w 2097206"/>
                  <a:gd name="connsiteY0" fmla="*/ 4631141 h 4631141"/>
                  <a:gd name="connsiteX1" fmla="*/ 0 w 2097206"/>
                  <a:gd name="connsiteY1" fmla="*/ 0 h 4631141"/>
                  <a:gd name="connsiteX2" fmla="*/ 2097206 w 2097206"/>
                  <a:gd name="connsiteY2" fmla="*/ 0 h 4631141"/>
                  <a:gd name="connsiteX3" fmla="*/ 2097206 w 2097206"/>
                  <a:gd name="connsiteY3" fmla="*/ 477672 h 4631141"/>
                  <a:gd name="connsiteX4" fmla="*/ 0 w 2097206"/>
                  <a:gd name="connsiteY4" fmla="*/ 4631141 h 463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7206" h="4631141">
                    <a:moveTo>
                      <a:pt x="0" y="4631141"/>
                    </a:moveTo>
                    <a:lnTo>
                      <a:pt x="0" y="0"/>
                    </a:lnTo>
                    <a:lnTo>
                      <a:pt x="2097206" y="0"/>
                    </a:lnTo>
                    <a:lnTo>
                      <a:pt x="2097206" y="477672"/>
                    </a:lnTo>
                    <a:lnTo>
                      <a:pt x="0" y="4631141"/>
                    </a:lnTo>
                    <a:close/>
                  </a:path>
                </a:pathLst>
              </a:custGeom>
              <a:blipFill dpi="0" rotWithShape="1">
                <a:blip r:embed="rId9">
                  <a:alphaModFix amt="24000"/>
                </a:blip>
                <a:srcRec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60" name="Freeform: Shape 59">
                <a:extLst>
                  <a:ext uri="{FF2B5EF4-FFF2-40B4-BE49-F238E27FC236}">
                    <a16:creationId xmlns:a16="http://schemas.microsoft.com/office/drawing/2014/main" id="{DA7F3420-3984-4884-B83C-273CAB6383A7}"/>
                  </a:ext>
                </a:extLst>
              </p:cNvPr>
              <p:cNvSpPr/>
              <p:nvPr/>
            </p:nvSpPr>
            <p:spPr bwMode="auto">
              <a:xfrm flipH="1">
                <a:off x="8933170" y="10859"/>
                <a:ext cx="2097206" cy="4615733"/>
              </a:xfrm>
              <a:custGeom>
                <a:avLst/>
                <a:gdLst>
                  <a:gd name="connsiteX0" fmla="*/ 0 w 2097206"/>
                  <a:gd name="connsiteY0" fmla="*/ 4631141 h 4631141"/>
                  <a:gd name="connsiteX1" fmla="*/ 0 w 2097206"/>
                  <a:gd name="connsiteY1" fmla="*/ 0 h 4631141"/>
                  <a:gd name="connsiteX2" fmla="*/ 2097206 w 2097206"/>
                  <a:gd name="connsiteY2" fmla="*/ 0 h 4631141"/>
                  <a:gd name="connsiteX3" fmla="*/ 2097206 w 2097206"/>
                  <a:gd name="connsiteY3" fmla="*/ 477672 h 4631141"/>
                  <a:gd name="connsiteX4" fmla="*/ 0 w 2097206"/>
                  <a:gd name="connsiteY4" fmla="*/ 4631141 h 463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7206" h="4631141">
                    <a:moveTo>
                      <a:pt x="0" y="4631141"/>
                    </a:moveTo>
                    <a:lnTo>
                      <a:pt x="0" y="0"/>
                    </a:lnTo>
                    <a:lnTo>
                      <a:pt x="2097206" y="0"/>
                    </a:lnTo>
                    <a:lnTo>
                      <a:pt x="2097206" y="477672"/>
                    </a:lnTo>
                    <a:lnTo>
                      <a:pt x="0" y="4631141"/>
                    </a:lnTo>
                    <a:close/>
                  </a:path>
                </a:pathLst>
              </a:custGeom>
              <a:blipFill dpi="0" rotWithShape="1">
                <a:blip r:embed="rId9">
                  <a:alphaModFix amt="24000"/>
                </a:blip>
                <a:srcRec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61" name="Freeform: Shape 60">
                <a:extLst>
                  <a:ext uri="{FF2B5EF4-FFF2-40B4-BE49-F238E27FC236}">
                    <a16:creationId xmlns:a16="http://schemas.microsoft.com/office/drawing/2014/main" id="{E3059EC4-86A3-4D54-8D51-DC032D6C279B}"/>
                  </a:ext>
                </a:extLst>
              </p:cNvPr>
              <p:cNvSpPr/>
              <p:nvPr/>
            </p:nvSpPr>
            <p:spPr bwMode="auto">
              <a:xfrm>
                <a:off x="8459561" y="10859"/>
                <a:ext cx="475796" cy="429986"/>
              </a:xfrm>
              <a:custGeom>
                <a:avLst/>
                <a:gdLst>
                  <a:gd name="connsiteX0" fmla="*/ 0 w 464457"/>
                  <a:gd name="connsiteY0" fmla="*/ 0 h 442686"/>
                  <a:gd name="connsiteX1" fmla="*/ 464457 w 464457"/>
                  <a:gd name="connsiteY1" fmla="*/ 0 h 442686"/>
                  <a:gd name="connsiteX2" fmla="*/ 464457 w 464457"/>
                  <a:gd name="connsiteY2" fmla="*/ 442686 h 442686"/>
                  <a:gd name="connsiteX3" fmla="*/ 310243 w 464457"/>
                  <a:gd name="connsiteY3" fmla="*/ 350157 h 442686"/>
                  <a:gd name="connsiteX4" fmla="*/ 156028 w 464457"/>
                  <a:gd name="connsiteY4" fmla="*/ 350157 h 442686"/>
                  <a:gd name="connsiteX5" fmla="*/ 3628 w 464457"/>
                  <a:gd name="connsiteY5" fmla="*/ 439057 h 442686"/>
                  <a:gd name="connsiteX6" fmla="*/ 0 w 464457"/>
                  <a:gd name="connsiteY6" fmla="*/ 0 h 44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457" h="442686">
                    <a:moveTo>
                      <a:pt x="0" y="0"/>
                    </a:moveTo>
                    <a:lnTo>
                      <a:pt x="464457" y="0"/>
                    </a:lnTo>
                    <a:lnTo>
                      <a:pt x="464457" y="442686"/>
                    </a:lnTo>
                    <a:lnTo>
                      <a:pt x="310243" y="350157"/>
                    </a:lnTo>
                    <a:lnTo>
                      <a:pt x="156028" y="350157"/>
                    </a:lnTo>
                    <a:lnTo>
                      <a:pt x="3628" y="439057"/>
                    </a:lnTo>
                    <a:cubicBezTo>
                      <a:pt x="2419" y="292705"/>
                      <a:pt x="1209" y="146352"/>
                      <a:pt x="0" y="0"/>
                    </a:cubicBezTo>
                    <a:close/>
                  </a:path>
                </a:pathLst>
              </a:custGeom>
              <a:blipFill dpi="0" rotWithShape="1">
                <a:blip r:embed="rId9">
                  <a:alphaModFix amt="24000"/>
                </a:blip>
                <a:srcRect/>
                <a:tile tx="0" ty="0" sx="100000" sy="100000" flip="none" algn="tl"/>
              </a:blip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457200" fontAlgn="base">
                  <a:spcBef>
                    <a:spcPct val="0"/>
                  </a:spcBef>
                  <a:spcAft>
                    <a:spcPct val="0"/>
                  </a:spcAft>
                </a:pPr>
                <a:endParaRPr lang="en-GB">
                  <a:latin typeface="Arial" pitchFamily="34" charset="0"/>
                  <a:ea typeface="ＭＳ Ｐゴシック" pitchFamily="34" charset="-128"/>
                </a:endParaRPr>
              </a:p>
            </p:txBody>
          </p:sp>
          <p:cxnSp>
            <p:nvCxnSpPr>
              <p:cNvPr id="62" name="Straight Connector 61">
                <a:extLst>
                  <a:ext uri="{FF2B5EF4-FFF2-40B4-BE49-F238E27FC236}">
                    <a16:creationId xmlns:a16="http://schemas.microsoft.com/office/drawing/2014/main" id="{A58C6A22-45AE-41A5-83FA-0B42B655D835}"/>
                  </a:ext>
                </a:extLst>
              </p:cNvPr>
              <p:cNvCxnSpPr>
                <a:cxnSpLocks/>
              </p:cNvCxnSpPr>
              <p:nvPr/>
            </p:nvCxnSpPr>
            <p:spPr bwMode="auto">
              <a:xfrm flipV="1">
                <a:off x="8466119" y="447621"/>
                <a:ext cx="0" cy="163287"/>
              </a:xfrm>
              <a:prstGeom prst="line">
                <a:avLst/>
              </a:prstGeom>
              <a:solidFill>
                <a:schemeClr val="accent1"/>
              </a:solidFill>
              <a:ln w="9525" cap="rnd" cmpd="sng" algn="ctr">
                <a:solidFill>
                  <a:schemeClr val="tx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37963BB4-8F2B-40BF-97BD-9B4BED23838F}"/>
                  </a:ext>
                </a:extLst>
              </p:cNvPr>
              <p:cNvCxnSpPr>
                <a:cxnSpLocks/>
              </p:cNvCxnSpPr>
              <p:nvPr/>
            </p:nvCxnSpPr>
            <p:spPr bwMode="auto">
              <a:xfrm flipV="1">
                <a:off x="8932479" y="455787"/>
                <a:ext cx="0" cy="163287"/>
              </a:xfrm>
              <a:prstGeom prst="line">
                <a:avLst/>
              </a:prstGeom>
              <a:solidFill>
                <a:schemeClr val="accent1"/>
              </a:solidFill>
              <a:ln w="9525" cap="rnd" cmpd="sng" algn="ctr">
                <a:solidFill>
                  <a:schemeClr val="tx1"/>
                </a:solidFill>
                <a:prstDash val="solid"/>
                <a:round/>
                <a:headEnd type="none" w="med" len="med"/>
                <a:tailEnd type="none" w="med" len="med"/>
              </a:ln>
              <a:effectLst/>
            </p:spPr>
          </p:cxnSp>
          <p:sp>
            <p:nvSpPr>
              <p:cNvPr id="64" name="Freeform: Shape 63">
                <a:extLst>
                  <a:ext uri="{FF2B5EF4-FFF2-40B4-BE49-F238E27FC236}">
                    <a16:creationId xmlns:a16="http://schemas.microsoft.com/office/drawing/2014/main" id="{6ACC4DBA-A69C-42C6-98CF-03C4A45A8484}"/>
                  </a:ext>
                </a:extLst>
              </p:cNvPr>
              <p:cNvSpPr/>
              <p:nvPr/>
            </p:nvSpPr>
            <p:spPr bwMode="auto">
              <a:xfrm>
                <a:off x="8466119" y="359202"/>
                <a:ext cx="469082" cy="94343"/>
              </a:xfrm>
              <a:custGeom>
                <a:avLst/>
                <a:gdLst>
                  <a:gd name="connsiteX0" fmla="*/ 0 w 449943"/>
                  <a:gd name="connsiteY0" fmla="*/ 85271 h 94343"/>
                  <a:gd name="connsiteX1" fmla="*/ 141514 w 449943"/>
                  <a:gd name="connsiteY1" fmla="*/ 0 h 94343"/>
                  <a:gd name="connsiteX2" fmla="*/ 297543 w 449943"/>
                  <a:gd name="connsiteY2" fmla="*/ 0 h 94343"/>
                  <a:gd name="connsiteX3" fmla="*/ 449943 w 449943"/>
                  <a:gd name="connsiteY3" fmla="*/ 94343 h 94343"/>
                </a:gdLst>
                <a:ahLst/>
                <a:cxnLst>
                  <a:cxn ang="0">
                    <a:pos x="connsiteX0" y="connsiteY0"/>
                  </a:cxn>
                  <a:cxn ang="0">
                    <a:pos x="connsiteX1" y="connsiteY1"/>
                  </a:cxn>
                  <a:cxn ang="0">
                    <a:pos x="connsiteX2" y="connsiteY2"/>
                  </a:cxn>
                  <a:cxn ang="0">
                    <a:pos x="connsiteX3" y="connsiteY3"/>
                  </a:cxn>
                </a:cxnLst>
                <a:rect l="l" t="t" r="r" b="b"/>
                <a:pathLst>
                  <a:path w="449943" h="94343">
                    <a:moveTo>
                      <a:pt x="0" y="85271"/>
                    </a:moveTo>
                    <a:lnTo>
                      <a:pt x="141514" y="0"/>
                    </a:lnTo>
                    <a:lnTo>
                      <a:pt x="297543" y="0"/>
                    </a:lnTo>
                    <a:lnTo>
                      <a:pt x="449943" y="94343"/>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grpSp>
      </p:grpSp>
      <p:grpSp>
        <p:nvGrpSpPr>
          <p:cNvPr id="74" name="Group 73">
            <a:extLst>
              <a:ext uri="{FF2B5EF4-FFF2-40B4-BE49-F238E27FC236}">
                <a16:creationId xmlns:a16="http://schemas.microsoft.com/office/drawing/2014/main" id="{6FE27CC7-F650-48B4-835D-1ABD56CA17CC}"/>
              </a:ext>
            </a:extLst>
          </p:cNvPr>
          <p:cNvGrpSpPr/>
          <p:nvPr/>
        </p:nvGrpSpPr>
        <p:grpSpPr>
          <a:xfrm>
            <a:off x="5658874" y="3205199"/>
            <a:ext cx="574372" cy="1657110"/>
            <a:chOff x="482995" y="3294536"/>
            <a:chExt cx="574372" cy="1657110"/>
          </a:xfrm>
        </p:grpSpPr>
        <p:grpSp>
          <p:nvGrpSpPr>
            <p:cNvPr id="75" name="Group 74">
              <a:extLst>
                <a:ext uri="{FF2B5EF4-FFF2-40B4-BE49-F238E27FC236}">
                  <a16:creationId xmlns:a16="http://schemas.microsoft.com/office/drawing/2014/main" id="{B34C164E-B4CB-4649-80B6-4F84464F24E7}"/>
                </a:ext>
              </a:extLst>
            </p:cNvPr>
            <p:cNvGrpSpPr/>
            <p:nvPr/>
          </p:nvGrpSpPr>
          <p:grpSpPr>
            <a:xfrm>
              <a:off x="704740" y="3461030"/>
              <a:ext cx="148316" cy="1490616"/>
              <a:chOff x="8183725" y="-5818736"/>
              <a:chExt cx="1180133" cy="11860625"/>
            </a:xfrm>
          </p:grpSpPr>
          <p:pic>
            <p:nvPicPr>
              <p:cNvPr id="85" name="Picture 84">
                <a:extLst>
                  <a:ext uri="{FF2B5EF4-FFF2-40B4-BE49-F238E27FC236}">
                    <a16:creationId xmlns:a16="http://schemas.microsoft.com/office/drawing/2014/main" id="{2E8B2080-BAB8-4681-98E1-D9089A31B010}"/>
                  </a:ext>
                </a:extLst>
              </p:cNvPr>
              <p:cNvPicPr>
                <a:picLocks noChangeAspect="1"/>
              </p:cNvPicPr>
              <p:nvPr/>
            </p:nvPicPr>
            <p:blipFill>
              <a:blip r:embed="rId3"/>
              <a:stretch>
                <a:fillRect/>
              </a:stretch>
            </p:blipFill>
            <p:spPr>
              <a:xfrm>
                <a:off x="8646641" y="5478389"/>
                <a:ext cx="171000" cy="563500"/>
              </a:xfrm>
              <a:prstGeom prst="rect">
                <a:avLst/>
              </a:prstGeom>
            </p:spPr>
          </p:pic>
          <p:pic>
            <p:nvPicPr>
              <p:cNvPr id="86" name="Picture 85">
                <a:extLst>
                  <a:ext uri="{FF2B5EF4-FFF2-40B4-BE49-F238E27FC236}">
                    <a16:creationId xmlns:a16="http://schemas.microsoft.com/office/drawing/2014/main" id="{38549E5C-DB86-4C50-925C-F9388FE169EF}"/>
                  </a:ext>
                </a:extLst>
              </p:cNvPr>
              <p:cNvPicPr>
                <a:picLocks noChangeAspect="1"/>
              </p:cNvPicPr>
              <p:nvPr/>
            </p:nvPicPr>
            <p:blipFill>
              <a:blip r:embed="rId4"/>
              <a:stretch>
                <a:fillRect/>
              </a:stretch>
            </p:blipFill>
            <p:spPr>
              <a:xfrm>
                <a:off x="8629541" y="5016505"/>
                <a:ext cx="205200" cy="563500"/>
              </a:xfrm>
              <a:prstGeom prst="rect">
                <a:avLst/>
              </a:prstGeom>
            </p:spPr>
          </p:pic>
          <p:pic>
            <p:nvPicPr>
              <p:cNvPr id="87" name="Picture 86">
                <a:extLst>
                  <a:ext uri="{FF2B5EF4-FFF2-40B4-BE49-F238E27FC236}">
                    <a16:creationId xmlns:a16="http://schemas.microsoft.com/office/drawing/2014/main" id="{917FE4AF-0B97-40C2-8BAC-50A3A371003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424464" y="2717524"/>
                <a:ext cx="551780" cy="2037618"/>
              </a:xfrm>
              <a:prstGeom prst="rect">
                <a:avLst/>
              </a:prstGeom>
            </p:spPr>
          </p:pic>
          <p:pic>
            <p:nvPicPr>
              <p:cNvPr id="88" name="Picture 87">
                <a:extLst>
                  <a:ext uri="{FF2B5EF4-FFF2-40B4-BE49-F238E27FC236}">
                    <a16:creationId xmlns:a16="http://schemas.microsoft.com/office/drawing/2014/main" id="{4E07C6AF-2B29-4078-B89C-B2A550FA2F7A}"/>
                  </a:ext>
                </a:extLst>
              </p:cNvPr>
              <p:cNvPicPr>
                <a:picLocks noChangeAspect="1"/>
              </p:cNvPicPr>
              <p:nvPr/>
            </p:nvPicPr>
            <p:blipFill>
              <a:blip r:embed="rId6"/>
              <a:stretch>
                <a:fillRect/>
              </a:stretch>
            </p:blipFill>
            <p:spPr>
              <a:xfrm>
                <a:off x="8451625" y="-5818736"/>
                <a:ext cx="490200" cy="402498"/>
              </a:xfrm>
              <a:prstGeom prst="rect">
                <a:avLst/>
              </a:prstGeom>
            </p:spPr>
          </p:pic>
          <p:cxnSp>
            <p:nvCxnSpPr>
              <p:cNvPr id="89" name="Straight Connector 88">
                <a:extLst>
                  <a:ext uri="{FF2B5EF4-FFF2-40B4-BE49-F238E27FC236}">
                    <a16:creationId xmlns:a16="http://schemas.microsoft.com/office/drawing/2014/main" id="{1DF2C549-163D-49ED-9891-96F8E194FB24}"/>
                  </a:ext>
                </a:extLst>
              </p:cNvPr>
              <p:cNvCxnSpPr>
                <a:cxnSpLocks/>
              </p:cNvCxnSpPr>
              <p:nvPr/>
            </p:nvCxnSpPr>
            <p:spPr bwMode="auto">
              <a:xfrm flipV="1">
                <a:off x="8657526" y="-1331353"/>
                <a:ext cx="0" cy="4092604"/>
              </a:xfrm>
              <a:prstGeom prst="line">
                <a:avLst/>
              </a:prstGeom>
              <a:solidFill>
                <a:schemeClr val="accent1"/>
              </a:solidFill>
              <a:ln w="3175" cap="rnd" cmpd="sng" algn="ctr">
                <a:solidFill>
                  <a:schemeClr val="tx1"/>
                </a:solidFill>
                <a:prstDash val="sysDash"/>
                <a:round/>
                <a:headEnd type="none" w="med" len="med"/>
                <a:tailEnd type="none" w="med" len="med"/>
              </a:ln>
              <a:effectLst/>
            </p:spPr>
          </p:cxnSp>
          <p:cxnSp>
            <p:nvCxnSpPr>
              <p:cNvPr id="90" name="Straight Connector 89">
                <a:extLst>
                  <a:ext uri="{FF2B5EF4-FFF2-40B4-BE49-F238E27FC236}">
                    <a16:creationId xmlns:a16="http://schemas.microsoft.com/office/drawing/2014/main" id="{BB2D8D1E-20E3-4354-93A3-53521B353B47}"/>
                  </a:ext>
                </a:extLst>
              </p:cNvPr>
              <p:cNvCxnSpPr>
                <a:cxnSpLocks/>
              </p:cNvCxnSpPr>
              <p:nvPr/>
            </p:nvCxnSpPr>
            <p:spPr bwMode="auto">
              <a:xfrm flipV="1">
                <a:off x="8762755" y="-5651340"/>
                <a:ext cx="0" cy="8401761"/>
              </a:xfrm>
              <a:prstGeom prst="line">
                <a:avLst/>
              </a:prstGeom>
              <a:solidFill>
                <a:schemeClr val="accent1"/>
              </a:solidFill>
              <a:ln w="3175" cap="rnd" cmpd="sng" algn="ctr">
                <a:solidFill>
                  <a:schemeClr val="tx1"/>
                </a:solidFill>
                <a:prstDash val="sysDash"/>
                <a:round/>
                <a:headEnd type="none" w="med" len="med"/>
                <a:tailEnd type="none" w="med" len="med"/>
              </a:ln>
              <a:effectLst/>
            </p:spPr>
          </p:cxnSp>
          <p:pic>
            <p:nvPicPr>
              <p:cNvPr id="91" name="Picture 90">
                <a:extLst>
                  <a:ext uri="{FF2B5EF4-FFF2-40B4-BE49-F238E27FC236}">
                    <a16:creationId xmlns:a16="http://schemas.microsoft.com/office/drawing/2014/main" id="{2E45FD13-0E16-4A0C-B7A8-BC6A6B60C461}"/>
                  </a:ext>
                </a:extLst>
              </p:cNvPr>
              <p:cNvPicPr>
                <a:picLocks noChangeAspect="1"/>
              </p:cNvPicPr>
              <p:nvPr/>
            </p:nvPicPr>
            <p:blipFill>
              <a:blip r:embed="rId6"/>
              <a:stretch>
                <a:fillRect/>
              </a:stretch>
            </p:blipFill>
            <p:spPr>
              <a:xfrm>
                <a:off x="8451625" y="-1470335"/>
                <a:ext cx="490200" cy="402498"/>
              </a:xfrm>
              <a:prstGeom prst="rect">
                <a:avLst/>
              </a:prstGeom>
            </p:spPr>
          </p:pic>
          <p:pic>
            <p:nvPicPr>
              <p:cNvPr id="92" name="Picture 91">
                <a:extLst>
                  <a:ext uri="{FF2B5EF4-FFF2-40B4-BE49-F238E27FC236}">
                    <a16:creationId xmlns:a16="http://schemas.microsoft.com/office/drawing/2014/main" id="{839B3961-4638-4142-B455-1843A1524FB2}"/>
                  </a:ext>
                </a:extLst>
              </p:cNvPr>
              <p:cNvPicPr>
                <a:picLocks noChangeAspect="1"/>
              </p:cNvPicPr>
              <p:nvPr/>
            </p:nvPicPr>
            <p:blipFill>
              <a:blip r:embed="rId7"/>
              <a:stretch>
                <a:fillRect/>
              </a:stretch>
            </p:blipFill>
            <p:spPr>
              <a:xfrm>
                <a:off x="9113058" y="4780893"/>
                <a:ext cx="250800" cy="224250"/>
              </a:xfrm>
              <a:prstGeom prst="rect">
                <a:avLst/>
              </a:prstGeom>
            </p:spPr>
          </p:pic>
          <p:pic>
            <p:nvPicPr>
              <p:cNvPr id="93" name="Picture 92">
                <a:extLst>
                  <a:ext uri="{FF2B5EF4-FFF2-40B4-BE49-F238E27FC236}">
                    <a16:creationId xmlns:a16="http://schemas.microsoft.com/office/drawing/2014/main" id="{D94F5E45-8423-43FA-BA58-9C88D3580439}"/>
                  </a:ext>
                </a:extLst>
              </p:cNvPr>
              <p:cNvPicPr>
                <a:picLocks noChangeAspect="1"/>
              </p:cNvPicPr>
              <p:nvPr/>
            </p:nvPicPr>
            <p:blipFill>
              <a:blip r:embed="rId8"/>
              <a:stretch>
                <a:fillRect/>
              </a:stretch>
            </p:blipFill>
            <p:spPr>
              <a:xfrm>
                <a:off x="8183725" y="4682728"/>
                <a:ext cx="1026000" cy="621000"/>
              </a:xfrm>
              <a:prstGeom prst="rect">
                <a:avLst/>
              </a:prstGeom>
            </p:spPr>
          </p:pic>
        </p:grpSp>
        <p:grpSp>
          <p:nvGrpSpPr>
            <p:cNvPr id="76" name="Group 75">
              <a:extLst>
                <a:ext uri="{FF2B5EF4-FFF2-40B4-BE49-F238E27FC236}">
                  <a16:creationId xmlns:a16="http://schemas.microsoft.com/office/drawing/2014/main" id="{DD3D0AD5-FF1E-4463-B23B-2E7F4D64D5A5}"/>
                </a:ext>
              </a:extLst>
            </p:cNvPr>
            <p:cNvGrpSpPr/>
            <p:nvPr/>
          </p:nvGrpSpPr>
          <p:grpSpPr>
            <a:xfrm>
              <a:off x="482995" y="3294536"/>
              <a:ext cx="574372" cy="1497961"/>
              <a:chOff x="6355307" y="10859"/>
              <a:chExt cx="4688405" cy="4732737"/>
            </a:xfrm>
          </p:grpSpPr>
          <p:sp>
            <p:nvSpPr>
              <p:cNvPr id="77" name="Freeform: Shape 76">
                <a:extLst>
                  <a:ext uri="{FF2B5EF4-FFF2-40B4-BE49-F238E27FC236}">
                    <a16:creationId xmlns:a16="http://schemas.microsoft.com/office/drawing/2014/main" id="{4277488D-5C95-4995-A9EE-B0CF11266498}"/>
                  </a:ext>
                </a:extLst>
              </p:cNvPr>
              <p:cNvSpPr/>
              <p:nvPr/>
            </p:nvSpPr>
            <p:spPr bwMode="auto">
              <a:xfrm flipH="1">
                <a:off x="8919210" y="458199"/>
                <a:ext cx="2124502" cy="4285397"/>
              </a:xfrm>
              <a:custGeom>
                <a:avLst/>
                <a:gdLst>
                  <a:gd name="connsiteX0" fmla="*/ 0 w 2124502"/>
                  <a:gd name="connsiteY0" fmla="*/ 4185314 h 4285397"/>
                  <a:gd name="connsiteX1" fmla="*/ 272956 w 2124502"/>
                  <a:gd name="connsiteY1" fmla="*/ 4276299 h 4285397"/>
                  <a:gd name="connsiteX2" fmla="*/ 423081 w 2124502"/>
                  <a:gd name="connsiteY2" fmla="*/ 4276299 h 4285397"/>
                  <a:gd name="connsiteX3" fmla="*/ 591403 w 2124502"/>
                  <a:gd name="connsiteY3" fmla="*/ 4253553 h 4285397"/>
                  <a:gd name="connsiteX4" fmla="*/ 946245 w 2124502"/>
                  <a:gd name="connsiteY4" fmla="*/ 4285397 h 4285397"/>
                  <a:gd name="connsiteX5" fmla="*/ 1132765 w 2124502"/>
                  <a:gd name="connsiteY5" fmla="*/ 4198962 h 4285397"/>
                  <a:gd name="connsiteX6" fmla="*/ 1433015 w 2124502"/>
                  <a:gd name="connsiteY6" fmla="*/ 4249003 h 4285397"/>
                  <a:gd name="connsiteX7" fmla="*/ 1628633 w 2124502"/>
                  <a:gd name="connsiteY7" fmla="*/ 4230806 h 4285397"/>
                  <a:gd name="connsiteX8" fmla="*/ 1833350 w 2124502"/>
                  <a:gd name="connsiteY8" fmla="*/ 4239905 h 4285397"/>
                  <a:gd name="connsiteX9" fmla="*/ 2079009 w 2124502"/>
                  <a:gd name="connsiteY9" fmla="*/ 4226257 h 4285397"/>
                  <a:gd name="connsiteX10" fmla="*/ 2079009 w 2124502"/>
                  <a:gd name="connsiteY10" fmla="*/ 4053385 h 4285397"/>
                  <a:gd name="connsiteX11" fmla="*/ 2110854 w 2124502"/>
                  <a:gd name="connsiteY11" fmla="*/ 4016991 h 4285397"/>
                  <a:gd name="connsiteX12" fmla="*/ 2110854 w 2124502"/>
                  <a:gd name="connsiteY12" fmla="*/ 0 h 4285397"/>
                  <a:gd name="connsiteX13" fmla="*/ 2124502 w 2124502"/>
                  <a:gd name="connsiteY13" fmla="*/ 0 h 428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24502" h="4285397">
                    <a:moveTo>
                      <a:pt x="0" y="4185314"/>
                    </a:moveTo>
                    <a:lnTo>
                      <a:pt x="272956" y="4276299"/>
                    </a:lnTo>
                    <a:lnTo>
                      <a:pt x="423081" y="4276299"/>
                    </a:lnTo>
                    <a:lnTo>
                      <a:pt x="591403" y="4253553"/>
                    </a:lnTo>
                    <a:lnTo>
                      <a:pt x="946245" y="4285397"/>
                    </a:lnTo>
                    <a:lnTo>
                      <a:pt x="1132765" y="4198962"/>
                    </a:lnTo>
                    <a:lnTo>
                      <a:pt x="1433015" y="4249003"/>
                    </a:lnTo>
                    <a:lnTo>
                      <a:pt x="1628633" y="4230806"/>
                    </a:lnTo>
                    <a:lnTo>
                      <a:pt x="1833350" y="4239905"/>
                    </a:lnTo>
                    <a:lnTo>
                      <a:pt x="2079009" y="4226257"/>
                    </a:lnTo>
                    <a:lnTo>
                      <a:pt x="2079009" y="4053385"/>
                    </a:lnTo>
                    <a:lnTo>
                      <a:pt x="2110854" y="4016991"/>
                    </a:lnTo>
                    <a:lnTo>
                      <a:pt x="2110854" y="0"/>
                    </a:lnTo>
                    <a:lnTo>
                      <a:pt x="2124502" y="0"/>
                    </a:lnTo>
                  </a:path>
                </a:pathLst>
              </a:custGeom>
              <a:blipFill>
                <a:blip r:embed="rId9">
                  <a:alphaModFix amt="24000"/>
                </a:blip>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78" name="Freeform: Shape 77">
                <a:extLst>
                  <a:ext uri="{FF2B5EF4-FFF2-40B4-BE49-F238E27FC236}">
                    <a16:creationId xmlns:a16="http://schemas.microsoft.com/office/drawing/2014/main" id="{3F7E501F-A8CD-434D-B6C8-A5405F1B7474}"/>
                  </a:ext>
                </a:extLst>
              </p:cNvPr>
              <p:cNvSpPr/>
              <p:nvPr/>
            </p:nvSpPr>
            <p:spPr bwMode="auto">
              <a:xfrm>
                <a:off x="6355307" y="445827"/>
                <a:ext cx="2124502" cy="4285397"/>
              </a:xfrm>
              <a:custGeom>
                <a:avLst/>
                <a:gdLst>
                  <a:gd name="connsiteX0" fmla="*/ 0 w 2124502"/>
                  <a:gd name="connsiteY0" fmla="*/ 4185314 h 4285397"/>
                  <a:gd name="connsiteX1" fmla="*/ 272956 w 2124502"/>
                  <a:gd name="connsiteY1" fmla="*/ 4276299 h 4285397"/>
                  <a:gd name="connsiteX2" fmla="*/ 423081 w 2124502"/>
                  <a:gd name="connsiteY2" fmla="*/ 4276299 h 4285397"/>
                  <a:gd name="connsiteX3" fmla="*/ 591403 w 2124502"/>
                  <a:gd name="connsiteY3" fmla="*/ 4253553 h 4285397"/>
                  <a:gd name="connsiteX4" fmla="*/ 946245 w 2124502"/>
                  <a:gd name="connsiteY4" fmla="*/ 4285397 h 4285397"/>
                  <a:gd name="connsiteX5" fmla="*/ 1132765 w 2124502"/>
                  <a:gd name="connsiteY5" fmla="*/ 4198962 h 4285397"/>
                  <a:gd name="connsiteX6" fmla="*/ 1433015 w 2124502"/>
                  <a:gd name="connsiteY6" fmla="*/ 4249003 h 4285397"/>
                  <a:gd name="connsiteX7" fmla="*/ 1628633 w 2124502"/>
                  <a:gd name="connsiteY7" fmla="*/ 4230806 h 4285397"/>
                  <a:gd name="connsiteX8" fmla="*/ 1833350 w 2124502"/>
                  <a:gd name="connsiteY8" fmla="*/ 4239905 h 4285397"/>
                  <a:gd name="connsiteX9" fmla="*/ 2079009 w 2124502"/>
                  <a:gd name="connsiteY9" fmla="*/ 4226257 h 4285397"/>
                  <a:gd name="connsiteX10" fmla="*/ 2079009 w 2124502"/>
                  <a:gd name="connsiteY10" fmla="*/ 4053385 h 4285397"/>
                  <a:gd name="connsiteX11" fmla="*/ 2110854 w 2124502"/>
                  <a:gd name="connsiteY11" fmla="*/ 4016991 h 4285397"/>
                  <a:gd name="connsiteX12" fmla="*/ 2110854 w 2124502"/>
                  <a:gd name="connsiteY12" fmla="*/ 0 h 4285397"/>
                  <a:gd name="connsiteX13" fmla="*/ 2124502 w 2124502"/>
                  <a:gd name="connsiteY13" fmla="*/ 0 h 428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24502" h="4285397">
                    <a:moveTo>
                      <a:pt x="0" y="4185314"/>
                    </a:moveTo>
                    <a:lnTo>
                      <a:pt x="272956" y="4276299"/>
                    </a:lnTo>
                    <a:lnTo>
                      <a:pt x="423081" y="4276299"/>
                    </a:lnTo>
                    <a:lnTo>
                      <a:pt x="591403" y="4253553"/>
                    </a:lnTo>
                    <a:lnTo>
                      <a:pt x="946245" y="4285397"/>
                    </a:lnTo>
                    <a:lnTo>
                      <a:pt x="1132765" y="4198962"/>
                    </a:lnTo>
                    <a:lnTo>
                      <a:pt x="1433015" y="4249003"/>
                    </a:lnTo>
                    <a:lnTo>
                      <a:pt x="1628633" y="4230806"/>
                    </a:lnTo>
                    <a:lnTo>
                      <a:pt x="1833350" y="4239905"/>
                    </a:lnTo>
                    <a:lnTo>
                      <a:pt x="2079009" y="4226257"/>
                    </a:lnTo>
                    <a:lnTo>
                      <a:pt x="2079009" y="4053385"/>
                    </a:lnTo>
                    <a:lnTo>
                      <a:pt x="2110854" y="4016991"/>
                    </a:lnTo>
                    <a:lnTo>
                      <a:pt x="2110854" y="0"/>
                    </a:lnTo>
                    <a:lnTo>
                      <a:pt x="2124502" y="0"/>
                    </a:lnTo>
                  </a:path>
                </a:pathLst>
              </a:custGeom>
              <a:blipFill dpi="0" rotWithShape="1">
                <a:blip r:embed="rId9">
                  <a:alphaModFix amt="24000"/>
                </a:blip>
                <a:srcRect/>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79" name="Freeform: Shape 78">
                <a:extLst>
                  <a:ext uri="{FF2B5EF4-FFF2-40B4-BE49-F238E27FC236}">
                    <a16:creationId xmlns:a16="http://schemas.microsoft.com/office/drawing/2014/main" id="{13437CF0-2EC6-4613-8A81-1BF3ABDCBF82}"/>
                  </a:ext>
                </a:extLst>
              </p:cNvPr>
              <p:cNvSpPr/>
              <p:nvPr/>
            </p:nvSpPr>
            <p:spPr bwMode="auto">
              <a:xfrm>
                <a:off x="6364405" y="10859"/>
                <a:ext cx="2097206" cy="4615733"/>
              </a:xfrm>
              <a:custGeom>
                <a:avLst/>
                <a:gdLst>
                  <a:gd name="connsiteX0" fmla="*/ 0 w 2097206"/>
                  <a:gd name="connsiteY0" fmla="*/ 4631141 h 4631141"/>
                  <a:gd name="connsiteX1" fmla="*/ 0 w 2097206"/>
                  <a:gd name="connsiteY1" fmla="*/ 0 h 4631141"/>
                  <a:gd name="connsiteX2" fmla="*/ 2097206 w 2097206"/>
                  <a:gd name="connsiteY2" fmla="*/ 0 h 4631141"/>
                  <a:gd name="connsiteX3" fmla="*/ 2097206 w 2097206"/>
                  <a:gd name="connsiteY3" fmla="*/ 477672 h 4631141"/>
                  <a:gd name="connsiteX4" fmla="*/ 0 w 2097206"/>
                  <a:gd name="connsiteY4" fmla="*/ 4631141 h 463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7206" h="4631141">
                    <a:moveTo>
                      <a:pt x="0" y="4631141"/>
                    </a:moveTo>
                    <a:lnTo>
                      <a:pt x="0" y="0"/>
                    </a:lnTo>
                    <a:lnTo>
                      <a:pt x="2097206" y="0"/>
                    </a:lnTo>
                    <a:lnTo>
                      <a:pt x="2097206" y="477672"/>
                    </a:lnTo>
                    <a:lnTo>
                      <a:pt x="0" y="4631141"/>
                    </a:lnTo>
                    <a:close/>
                  </a:path>
                </a:pathLst>
              </a:custGeom>
              <a:blipFill dpi="0" rotWithShape="1">
                <a:blip r:embed="rId9">
                  <a:alphaModFix amt="24000"/>
                </a:blip>
                <a:srcRec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80" name="Freeform: Shape 79">
                <a:extLst>
                  <a:ext uri="{FF2B5EF4-FFF2-40B4-BE49-F238E27FC236}">
                    <a16:creationId xmlns:a16="http://schemas.microsoft.com/office/drawing/2014/main" id="{BF57C65B-C875-4882-A69F-35060CA6D2E0}"/>
                  </a:ext>
                </a:extLst>
              </p:cNvPr>
              <p:cNvSpPr/>
              <p:nvPr/>
            </p:nvSpPr>
            <p:spPr bwMode="auto">
              <a:xfrm flipH="1">
                <a:off x="8933170" y="10859"/>
                <a:ext cx="2097206" cy="4615733"/>
              </a:xfrm>
              <a:custGeom>
                <a:avLst/>
                <a:gdLst>
                  <a:gd name="connsiteX0" fmla="*/ 0 w 2097206"/>
                  <a:gd name="connsiteY0" fmla="*/ 4631141 h 4631141"/>
                  <a:gd name="connsiteX1" fmla="*/ 0 w 2097206"/>
                  <a:gd name="connsiteY1" fmla="*/ 0 h 4631141"/>
                  <a:gd name="connsiteX2" fmla="*/ 2097206 w 2097206"/>
                  <a:gd name="connsiteY2" fmla="*/ 0 h 4631141"/>
                  <a:gd name="connsiteX3" fmla="*/ 2097206 w 2097206"/>
                  <a:gd name="connsiteY3" fmla="*/ 477672 h 4631141"/>
                  <a:gd name="connsiteX4" fmla="*/ 0 w 2097206"/>
                  <a:gd name="connsiteY4" fmla="*/ 4631141 h 463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7206" h="4631141">
                    <a:moveTo>
                      <a:pt x="0" y="4631141"/>
                    </a:moveTo>
                    <a:lnTo>
                      <a:pt x="0" y="0"/>
                    </a:lnTo>
                    <a:lnTo>
                      <a:pt x="2097206" y="0"/>
                    </a:lnTo>
                    <a:lnTo>
                      <a:pt x="2097206" y="477672"/>
                    </a:lnTo>
                    <a:lnTo>
                      <a:pt x="0" y="4631141"/>
                    </a:lnTo>
                    <a:close/>
                  </a:path>
                </a:pathLst>
              </a:custGeom>
              <a:blipFill dpi="0" rotWithShape="1">
                <a:blip r:embed="rId9">
                  <a:alphaModFix amt="24000"/>
                </a:blip>
                <a:srcRec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81" name="Freeform: Shape 80">
                <a:extLst>
                  <a:ext uri="{FF2B5EF4-FFF2-40B4-BE49-F238E27FC236}">
                    <a16:creationId xmlns:a16="http://schemas.microsoft.com/office/drawing/2014/main" id="{CB125AB5-2481-4069-91D8-CE5CC9C5D22B}"/>
                  </a:ext>
                </a:extLst>
              </p:cNvPr>
              <p:cNvSpPr/>
              <p:nvPr/>
            </p:nvSpPr>
            <p:spPr bwMode="auto">
              <a:xfrm>
                <a:off x="8459561" y="10859"/>
                <a:ext cx="475796" cy="429986"/>
              </a:xfrm>
              <a:custGeom>
                <a:avLst/>
                <a:gdLst>
                  <a:gd name="connsiteX0" fmla="*/ 0 w 464457"/>
                  <a:gd name="connsiteY0" fmla="*/ 0 h 442686"/>
                  <a:gd name="connsiteX1" fmla="*/ 464457 w 464457"/>
                  <a:gd name="connsiteY1" fmla="*/ 0 h 442686"/>
                  <a:gd name="connsiteX2" fmla="*/ 464457 w 464457"/>
                  <a:gd name="connsiteY2" fmla="*/ 442686 h 442686"/>
                  <a:gd name="connsiteX3" fmla="*/ 310243 w 464457"/>
                  <a:gd name="connsiteY3" fmla="*/ 350157 h 442686"/>
                  <a:gd name="connsiteX4" fmla="*/ 156028 w 464457"/>
                  <a:gd name="connsiteY4" fmla="*/ 350157 h 442686"/>
                  <a:gd name="connsiteX5" fmla="*/ 3628 w 464457"/>
                  <a:gd name="connsiteY5" fmla="*/ 439057 h 442686"/>
                  <a:gd name="connsiteX6" fmla="*/ 0 w 464457"/>
                  <a:gd name="connsiteY6" fmla="*/ 0 h 44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457" h="442686">
                    <a:moveTo>
                      <a:pt x="0" y="0"/>
                    </a:moveTo>
                    <a:lnTo>
                      <a:pt x="464457" y="0"/>
                    </a:lnTo>
                    <a:lnTo>
                      <a:pt x="464457" y="442686"/>
                    </a:lnTo>
                    <a:lnTo>
                      <a:pt x="310243" y="350157"/>
                    </a:lnTo>
                    <a:lnTo>
                      <a:pt x="156028" y="350157"/>
                    </a:lnTo>
                    <a:lnTo>
                      <a:pt x="3628" y="439057"/>
                    </a:lnTo>
                    <a:cubicBezTo>
                      <a:pt x="2419" y="292705"/>
                      <a:pt x="1209" y="146352"/>
                      <a:pt x="0" y="0"/>
                    </a:cubicBezTo>
                    <a:close/>
                  </a:path>
                </a:pathLst>
              </a:custGeom>
              <a:blipFill dpi="0" rotWithShape="1">
                <a:blip r:embed="rId9">
                  <a:alphaModFix amt="24000"/>
                </a:blip>
                <a:srcRect/>
                <a:tile tx="0" ty="0" sx="100000" sy="100000" flip="none" algn="tl"/>
              </a:blip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457200" fontAlgn="base">
                  <a:spcBef>
                    <a:spcPct val="0"/>
                  </a:spcBef>
                  <a:spcAft>
                    <a:spcPct val="0"/>
                  </a:spcAft>
                </a:pPr>
                <a:endParaRPr lang="en-GB">
                  <a:latin typeface="Arial" pitchFamily="34" charset="0"/>
                  <a:ea typeface="ＭＳ Ｐゴシック" pitchFamily="34" charset="-128"/>
                </a:endParaRPr>
              </a:p>
            </p:txBody>
          </p:sp>
          <p:cxnSp>
            <p:nvCxnSpPr>
              <p:cNvPr id="82" name="Straight Connector 81">
                <a:extLst>
                  <a:ext uri="{FF2B5EF4-FFF2-40B4-BE49-F238E27FC236}">
                    <a16:creationId xmlns:a16="http://schemas.microsoft.com/office/drawing/2014/main" id="{5532EE7D-051A-48D5-A333-947A6AD56C38}"/>
                  </a:ext>
                </a:extLst>
              </p:cNvPr>
              <p:cNvCxnSpPr>
                <a:cxnSpLocks/>
              </p:cNvCxnSpPr>
              <p:nvPr/>
            </p:nvCxnSpPr>
            <p:spPr bwMode="auto">
              <a:xfrm flipV="1">
                <a:off x="8466119" y="447621"/>
                <a:ext cx="0" cy="163287"/>
              </a:xfrm>
              <a:prstGeom prst="line">
                <a:avLst/>
              </a:prstGeom>
              <a:solidFill>
                <a:schemeClr val="accent1"/>
              </a:solidFill>
              <a:ln w="9525" cap="rnd" cmpd="sng" algn="ctr">
                <a:solidFill>
                  <a:schemeClr val="tx1"/>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3153A6B7-8D44-40AC-A7CA-B605D844C02B}"/>
                  </a:ext>
                </a:extLst>
              </p:cNvPr>
              <p:cNvCxnSpPr>
                <a:cxnSpLocks/>
              </p:cNvCxnSpPr>
              <p:nvPr/>
            </p:nvCxnSpPr>
            <p:spPr bwMode="auto">
              <a:xfrm flipV="1">
                <a:off x="8932479" y="455787"/>
                <a:ext cx="0" cy="163287"/>
              </a:xfrm>
              <a:prstGeom prst="line">
                <a:avLst/>
              </a:prstGeom>
              <a:solidFill>
                <a:schemeClr val="accent1"/>
              </a:solidFill>
              <a:ln w="9525" cap="rnd" cmpd="sng" algn="ctr">
                <a:solidFill>
                  <a:schemeClr val="tx1"/>
                </a:solidFill>
                <a:prstDash val="solid"/>
                <a:round/>
                <a:headEnd type="none" w="med" len="med"/>
                <a:tailEnd type="none" w="med" len="med"/>
              </a:ln>
              <a:effectLst/>
            </p:spPr>
          </p:cxnSp>
          <p:sp>
            <p:nvSpPr>
              <p:cNvPr id="84" name="Freeform: Shape 83">
                <a:extLst>
                  <a:ext uri="{FF2B5EF4-FFF2-40B4-BE49-F238E27FC236}">
                    <a16:creationId xmlns:a16="http://schemas.microsoft.com/office/drawing/2014/main" id="{804C5B61-E80B-403B-BE29-10EEF06AF6B1}"/>
                  </a:ext>
                </a:extLst>
              </p:cNvPr>
              <p:cNvSpPr/>
              <p:nvPr/>
            </p:nvSpPr>
            <p:spPr bwMode="auto">
              <a:xfrm>
                <a:off x="8466119" y="359202"/>
                <a:ext cx="469082" cy="94343"/>
              </a:xfrm>
              <a:custGeom>
                <a:avLst/>
                <a:gdLst>
                  <a:gd name="connsiteX0" fmla="*/ 0 w 449943"/>
                  <a:gd name="connsiteY0" fmla="*/ 85271 h 94343"/>
                  <a:gd name="connsiteX1" fmla="*/ 141514 w 449943"/>
                  <a:gd name="connsiteY1" fmla="*/ 0 h 94343"/>
                  <a:gd name="connsiteX2" fmla="*/ 297543 w 449943"/>
                  <a:gd name="connsiteY2" fmla="*/ 0 h 94343"/>
                  <a:gd name="connsiteX3" fmla="*/ 449943 w 449943"/>
                  <a:gd name="connsiteY3" fmla="*/ 94343 h 94343"/>
                </a:gdLst>
                <a:ahLst/>
                <a:cxnLst>
                  <a:cxn ang="0">
                    <a:pos x="connsiteX0" y="connsiteY0"/>
                  </a:cxn>
                  <a:cxn ang="0">
                    <a:pos x="connsiteX1" y="connsiteY1"/>
                  </a:cxn>
                  <a:cxn ang="0">
                    <a:pos x="connsiteX2" y="connsiteY2"/>
                  </a:cxn>
                  <a:cxn ang="0">
                    <a:pos x="connsiteX3" y="connsiteY3"/>
                  </a:cxn>
                </a:cxnLst>
                <a:rect l="l" t="t" r="r" b="b"/>
                <a:pathLst>
                  <a:path w="449943" h="94343">
                    <a:moveTo>
                      <a:pt x="0" y="85271"/>
                    </a:moveTo>
                    <a:lnTo>
                      <a:pt x="141514" y="0"/>
                    </a:lnTo>
                    <a:lnTo>
                      <a:pt x="297543" y="0"/>
                    </a:lnTo>
                    <a:lnTo>
                      <a:pt x="449943" y="94343"/>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grpSp>
      </p:grpSp>
      <p:grpSp>
        <p:nvGrpSpPr>
          <p:cNvPr id="94" name="Group 93">
            <a:extLst>
              <a:ext uri="{FF2B5EF4-FFF2-40B4-BE49-F238E27FC236}">
                <a16:creationId xmlns:a16="http://schemas.microsoft.com/office/drawing/2014/main" id="{D629B18A-F00F-457D-94A6-36579803A3A9}"/>
              </a:ext>
            </a:extLst>
          </p:cNvPr>
          <p:cNvGrpSpPr/>
          <p:nvPr/>
        </p:nvGrpSpPr>
        <p:grpSpPr>
          <a:xfrm>
            <a:off x="7266754" y="3205199"/>
            <a:ext cx="574372" cy="1657110"/>
            <a:chOff x="482995" y="3294536"/>
            <a:chExt cx="574372" cy="1657110"/>
          </a:xfrm>
        </p:grpSpPr>
        <p:grpSp>
          <p:nvGrpSpPr>
            <p:cNvPr id="95" name="Group 94">
              <a:extLst>
                <a:ext uri="{FF2B5EF4-FFF2-40B4-BE49-F238E27FC236}">
                  <a16:creationId xmlns:a16="http://schemas.microsoft.com/office/drawing/2014/main" id="{B158F49C-2421-45F2-8BB0-5F94810709AA}"/>
                </a:ext>
              </a:extLst>
            </p:cNvPr>
            <p:cNvGrpSpPr/>
            <p:nvPr/>
          </p:nvGrpSpPr>
          <p:grpSpPr>
            <a:xfrm>
              <a:off x="704740" y="3461030"/>
              <a:ext cx="148316" cy="1490616"/>
              <a:chOff x="8183725" y="-5818736"/>
              <a:chExt cx="1180133" cy="11860625"/>
            </a:xfrm>
          </p:grpSpPr>
          <p:pic>
            <p:nvPicPr>
              <p:cNvPr id="105" name="Picture 104">
                <a:extLst>
                  <a:ext uri="{FF2B5EF4-FFF2-40B4-BE49-F238E27FC236}">
                    <a16:creationId xmlns:a16="http://schemas.microsoft.com/office/drawing/2014/main" id="{86D54B30-B87C-4CD1-B1B2-A9C7CD053181}"/>
                  </a:ext>
                </a:extLst>
              </p:cNvPr>
              <p:cNvPicPr>
                <a:picLocks noChangeAspect="1"/>
              </p:cNvPicPr>
              <p:nvPr/>
            </p:nvPicPr>
            <p:blipFill>
              <a:blip r:embed="rId3"/>
              <a:stretch>
                <a:fillRect/>
              </a:stretch>
            </p:blipFill>
            <p:spPr>
              <a:xfrm>
                <a:off x="8646641" y="5478389"/>
                <a:ext cx="171000" cy="563500"/>
              </a:xfrm>
              <a:prstGeom prst="rect">
                <a:avLst/>
              </a:prstGeom>
            </p:spPr>
          </p:pic>
          <p:pic>
            <p:nvPicPr>
              <p:cNvPr id="106" name="Picture 105">
                <a:extLst>
                  <a:ext uri="{FF2B5EF4-FFF2-40B4-BE49-F238E27FC236}">
                    <a16:creationId xmlns:a16="http://schemas.microsoft.com/office/drawing/2014/main" id="{020AD4C3-6B33-48C9-AF28-579B7C983490}"/>
                  </a:ext>
                </a:extLst>
              </p:cNvPr>
              <p:cNvPicPr>
                <a:picLocks noChangeAspect="1"/>
              </p:cNvPicPr>
              <p:nvPr/>
            </p:nvPicPr>
            <p:blipFill>
              <a:blip r:embed="rId4"/>
              <a:stretch>
                <a:fillRect/>
              </a:stretch>
            </p:blipFill>
            <p:spPr>
              <a:xfrm>
                <a:off x="8629541" y="5016505"/>
                <a:ext cx="205200" cy="563500"/>
              </a:xfrm>
              <a:prstGeom prst="rect">
                <a:avLst/>
              </a:prstGeom>
            </p:spPr>
          </p:pic>
          <p:pic>
            <p:nvPicPr>
              <p:cNvPr id="107" name="Picture 106">
                <a:extLst>
                  <a:ext uri="{FF2B5EF4-FFF2-40B4-BE49-F238E27FC236}">
                    <a16:creationId xmlns:a16="http://schemas.microsoft.com/office/drawing/2014/main" id="{DE56940A-9F16-4A81-89E8-64FFF270962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424464" y="2717524"/>
                <a:ext cx="551780" cy="2037618"/>
              </a:xfrm>
              <a:prstGeom prst="rect">
                <a:avLst/>
              </a:prstGeom>
            </p:spPr>
          </p:pic>
          <p:pic>
            <p:nvPicPr>
              <p:cNvPr id="108" name="Picture 107">
                <a:extLst>
                  <a:ext uri="{FF2B5EF4-FFF2-40B4-BE49-F238E27FC236}">
                    <a16:creationId xmlns:a16="http://schemas.microsoft.com/office/drawing/2014/main" id="{1E451684-77D1-4854-A6DF-8C2A3AC70835}"/>
                  </a:ext>
                </a:extLst>
              </p:cNvPr>
              <p:cNvPicPr>
                <a:picLocks noChangeAspect="1"/>
              </p:cNvPicPr>
              <p:nvPr/>
            </p:nvPicPr>
            <p:blipFill>
              <a:blip r:embed="rId6"/>
              <a:stretch>
                <a:fillRect/>
              </a:stretch>
            </p:blipFill>
            <p:spPr>
              <a:xfrm>
                <a:off x="8451625" y="-5818736"/>
                <a:ext cx="490200" cy="402498"/>
              </a:xfrm>
              <a:prstGeom prst="rect">
                <a:avLst/>
              </a:prstGeom>
            </p:spPr>
          </p:pic>
          <p:cxnSp>
            <p:nvCxnSpPr>
              <p:cNvPr id="109" name="Straight Connector 108">
                <a:extLst>
                  <a:ext uri="{FF2B5EF4-FFF2-40B4-BE49-F238E27FC236}">
                    <a16:creationId xmlns:a16="http://schemas.microsoft.com/office/drawing/2014/main" id="{4F6798A3-8E25-4E4E-B07F-528740DF59A2}"/>
                  </a:ext>
                </a:extLst>
              </p:cNvPr>
              <p:cNvCxnSpPr>
                <a:cxnSpLocks/>
              </p:cNvCxnSpPr>
              <p:nvPr/>
            </p:nvCxnSpPr>
            <p:spPr bwMode="auto">
              <a:xfrm flipV="1">
                <a:off x="8657526" y="-1331353"/>
                <a:ext cx="0" cy="4092604"/>
              </a:xfrm>
              <a:prstGeom prst="line">
                <a:avLst/>
              </a:prstGeom>
              <a:solidFill>
                <a:schemeClr val="accent1"/>
              </a:solidFill>
              <a:ln w="3175" cap="rnd" cmpd="sng" algn="ctr">
                <a:solidFill>
                  <a:schemeClr val="tx1"/>
                </a:solidFill>
                <a:prstDash val="sysDash"/>
                <a:round/>
                <a:headEnd type="none" w="med" len="med"/>
                <a:tailEnd type="none" w="med" len="med"/>
              </a:ln>
              <a:effectLst/>
            </p:spPr>
          </p:cxnSp>
          <p:cxnSp>
            <p:nvCxnSpPr>
              <p:cNvPr id="110" name="Straight Connector 109">
                <a:extLst>
                  <a:ext uri="{FF2B5EF4-FFF2-40B4-BE49-F238E27FC236}">
                    <a16:creationId xmlns:a16="http://schemas.microsoft.com/office/drawing/2014/main" id="{9B58BCF8-07CF-4ECC-809F-AD6E7F13E91B}"/>
                  </a:ext>
                </a:extLst>
              </p:cNvPr>
              <p:cNvCxnSpPr>
                <a:cxnSpLocks/>
              </p:cNvCxnSpPr>
              <p:nvPr/>
            </p:nvCxnSpPr>
            <p:spPr bwMode="auto">
              <a:xfrm flipV="1">
                <a:off x="8762755" y="-5651340"/>
                <a:ext cx="0" cy="8401761"/>
              </a:xfrm>
              <a:prstGeom prst="line">
                <a:avLst/>
              </a:prstGeom>
              <a:solidFill>
                <a:schemeClr val="accent1"/>
              </a:solidFill>
              <a:ln w="3175" cap="rnd" cmpd="sng" algn="ctr">
                <a:solidFill>
                  <a:schemeClr val="tx1"/>
                </a:solidFill>
                <a:prstDash val="sysDash"/>
                <a:round/>
                <a:headEnd type="none" w="med" len="med"/>
                <a:tailEnd type="none" w="med" len="med"/>
              </a:ln>
              <a:effectLst/>
            </p:spPr>
          </p:cxnSp>
          <p:pic>
            <p:nvPicPr>
              <p:cNvPr id="111" name="Picture 110">
                <a:extLst>
                  <a:ext uri="{FF2B5EF4-FFF2-40B4-BE49-F238E27FC236}">
                    <a16:creationId xmlns:a16="http://schemas.microsoft.com/office/drawing/2014/main" id="{A148B39E-1B4E-4738-BB2B-104D556A0A6F}"/>
                  </a:ext>
                </a:extLst>
              </p:cNvPr>
              <p:cNvPicPr>
                <a:picLocks noChangeAspect="1"/>
              </p:cNvPicPr>
              <p:nvPr/>
            </p:nvPicPr>
            <p:blipFill>
              <a:blip r:embed="rId6"/>
              <a:stretch>
                <a:fillRect/>
              </a:stretch>
            </p:blipFill>
            <p:spPr>
              <a:xfrm>
                <a:off x="8451625" y="-1470335"/>
                <a:ext cx="490200" cy="402498"/>
              </a:xfrm>
              <a:prstGeom prst="rect">
                <a:avLst/>
              </a:prstGeom>
            </p:spPr>
          </p:pic>
          <p:pic>
            <p:nvPicPr>
              <p:cNvPr id="112" name="Picture 111">
                <a:extLst>
                  <a:ext uri="{FF2B5EF4-FFF2-40B4-BE49-F238E27FC236}">
                    <a16:creationId xmlns:a16="http://schemas.microsoft.com/office/drawing/2014/main" id="{37DBDA39-1CC4-4E65-A06D-1E4387AC131B}"/>
                  </a:ext>
                </a:extLst>
              </p:cNvPr>
              <p:cNvPicPr>
                <a:picLocks noChangeAspect="1"/>
              </p:cNvPicPr>
              <p:nvPr/>
            </p:nvPicPr>
            <p:blipFill>
              <a:blip r:embed="rId7"/>
              <a:stretch>
                <a:fillRect/>
              </a:stretch>
            </p:blipFill>
            <p:spPr>
              <a:xfrm>
                <a:off x="9113058" y="4780893"/>
                <a:ext cx="250800" cy="224250"/>
              </a:xfrm>
              <a:prstGeom prst="rect">
                <a:avLst/>
              </a:prstGeom>
            </p:spPr>
          </p:pic>
          <p:pic>
            <p:nvPicPr>
              <p:cNvPr id="113" name="Picture 112">
                <a:extLst>
                  <a:ext uri="{FF2B5EF4-FFF2-40B4-BE49-F238E27FC236}">
                    <a16:creationId xmlns:a16="http://schemas.microsoft.com/office/drawing/2014/main" id="{62BA88A3-30E5-46E4-B5E6-AA2815F9A86D}"/>
                  </a:ext>
                </a:extLst>
              </p:cNvPr>
              <p:cNvPicPr>
                <a:picLocks noChangeAspect="1"/>
              </p:cNvPicPr>
              <p:nvPr/>
            </p:nvPicPr>
            <p:blipFill>
              <a:blip r:embed="rId8"/>
              <a:stretch>
                <a:fillRect/>
              </a:stretch>
            </p:blipFill>
            <p:spPr>
              <a:xfrm>
                <a:off x="8183725" y="4682728"/>
                <a:ext cx="1026000" cy="621000"/>
              </a:xfrm>
              <a:prstGeom prst="rect">
                <a:avLst/>
              </a:prstGeom>
            </p:spPr>
          </p:pic>
        </p:grpSp>
        <p:grpSp>
          <p:nvGrpSpPr>
            <p:cNvPr id="96" name="Group 95">
              <a:extLst>
                <a:ext uri="{FF2B5EF4-FFF2-40B4-BE49-F238E27FC236}">
                  <a16:creationId xmlns:a16="http://schemas.microsoft.com/office/drawing/2014/main" id="{6101C67C-3C01-47E6-B12E-555D43BC33DC}"/>
                </a:ext>
              </a:extLst>
            </p:cNvPr>
            <p:cNvGrpSpPr/>
            <p:nvPr/>
          </p:nvGrpSpPr>
          <p:grpSpPr>
            <a:xfrm>
              <a:off x="482995" y="3294536"/>
              <a:ext cx="574372" cy="1497961"/>
              <a:chOff x="6355307" y="10859"/>
              <a:chExt cx="4688405" cy="4732737"/>
            </a:xfrm>
          </p:grpSpPr>
          <p:sp>
            <p:nvSpPr>
              <p:cNvPr id="97" name="Freeform: Shape 96">
                <a:extLst>
                  <a:ext uri="{FF2B5EF4-FFF2-40B4-BE49-F238E27FC236}">
                    <a16:creationId xmlns:a16="http://schemas.microsoft.com/office/drawing/2014/main" id="{CC219341-3291-47C6-81EC-A978B99F7475}"/>
                  </a:ext>
                </a:extLst>
              </p:cNvPr>
              <p:cNvSpPr/>
              <p:nvPr/>
            </p:nvSpPr>
            <p:spPr bwMode="auto">
              <a:xfrm flipH="1">
                <a:off x="8919210" y="458199"/>
                <a:ext cx="2124502" cy="4285397"/>
              </a:xfrm>
              <a:custGeom>
                <a:avLst/>
                <a:gdLst>
                  <a:gd name="connsiteX0" fmla="*/ 0 w 2124502"/>
                  <a:gd name="connsiteY0" fmla="*/ 4185314 h 4285397"/>
                  <a:gd name="connsiteX1" fmla="*/ 272956 w 2124502"/>
                  <a:gd name="connsiteY1" fmla="*/ 4276299 h 4285397"/>
                  <a:gd name="connsiteX2" fmla="*/ 423081 w 2124502"/>
                  <a:gd name="connsiteY2" fmla="*/ 4276299 h 4285397"/>
                  <a:gd name="connsiteX3" fmla="*/ 591403 w 2124502"/>
                  <a:gd name="connsiteY3" fmla="*/ 4253553 h 4285397"/>
                  <a:gd name="connsiteX4" fmla="*/ 946245 w 2124502"/>
                  <a:gd name="connsiteY4" fmla="*/ 4285397 h 4285397"/>
                  <a:gd name="connsiteX5" fmla="*/ 1132765 w 2124502"/>
                  <a:gd name="connsiteY5" fmla="*/ 4198962 h 4285397"/>
                  <a:gd name="connsiteX6" fmla="*/ 1433015 w 2124502"/>
                  <a:gd name="connsiteY6" fmla="*/ 4249003 h 4285397"/>
                  <a:gd name="connsiteX7" fmla="*/ 1628633 w 2124502"/>
                  <a:gd name="connsiteY7" fmla="*/ 4230806 h 4285397"/>
                  <a:gd name="connsiteX8" fmla="*/ 1833350 w 2124502"/>
                  <a:gd name="connsiteY8" fmla="*/ 4239905 h 4285397"/>
                  <a:gd name="connsiteX9" fmla="*/ 2079009 w 2124502"/>
                  <a:gd name="connsiteY9" fmla="*/ 4226257 h 4285397"/>
                  <a:gd name="connsiteX10" fmla="*/ 2079009 w 2124502"/>
                  <a:gd name="connsiteY10" fmla="*/ 4053385 h 4285397"/>
                  <a:gd name="connsiteX11" fmla="*/ 2110854 w 2124502"/>
                  <a:gd name="connsiteY11" fmla="*/ 4016991 h 4285397"/>
                  <a:gd name="connsiteX12" fmla="*/ 2110854 w 2124502"/>
                  <a:gd name="connsiteY12" fmla="*/ 0 h 4285397"/>
                  <a:gd name="connsiteX13" fmla="*/ 2124502 w 2124502"/>
                  <a:gd name="connsiteY13" fmla="*/ 0 h 428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24502" h="4285397">
                    <a:moveTo>
                      <a:pt x="0" y="4185314"/>
                    </a:moveTo>
                    <a:lnTo>
                      <a:pt x="272956" y="4276299"/>
                    </a:lnTo>
                    <a:lnTo>
                      <a:pt x="423081" y="4276299"/>
                    </a:lnTo>
                    <a:lnTo>
                      <a:pt x="591403" y="4253553"/>
                    </a:lnTo>
                    <a:lnTo>
                      <a:pt x="946245" y="4285397"/>
                    </a:lnTo>
                    <a:lnTo>
                      <a:pt x="1132765" y="4198962"/>
                    </a:lnTo>
                    <a:lnTo>
                      <a:pt x="1433015" y="4249003"/>
                    </a:lnTo>
                    <a:lnTo>
                      <a:pt x="1628633" y="4230806"/>
                    </a:lnTo>
                    <a:lnTo>
                      <a:pt x="1833350" y="4239905"/>
                    </a:lnTo>
                    <a:lnTo>
                      <a:pt x="2079009" y="4226257"/>
                    </a:lnTo>
                    <a:lnTo>
                      <a:pt x="2079009" y="4053385"/>
                    </a:lnTo>
                    <a:lnTo>
                      <a:pt x="2110854" y="4016991"/>
                    </a:lnTo>
                    <a:lnTo>
                      <a:pt x="2110854" y="0"/>
                    </a:lnTo>
                    <a:lnTo>
                      <a:pt x="2124502" y="0"/>
                    </a:lnTo>
                  </a:path>
                </a:pathLst>
              </a:custGeom>
              <a:blipFill>
                <a:blip r:embed="rId9">
                  <a:alphaModFix amt="24000"/>
                </a:blip>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98" name="Freeform: Shape 97">
                <a:extLst>
                  <a:ext uri="{FF2B5EF4-FFF2-40B4-BE49-F238E27FC236}">
                    <a16:creationId xmlns:a16="http://schemas.microsoft.com/office/drawing/2014/main" id="{326963A9-F885-49CD-B433-DD216B6FC889}"/>
                  </a:ext>
                </a:extLst>
              </p:cNvPr>
              <p:cNvSpPr/>
              <p:nvPr/>
            </p:nvSpPr>
            <p:spPr bwMode="auto">
              <a:xfrm>
                <a:off x="6355307" y="445827"/>
                <a:ext cx="2124502" cy="4285397"/>
              </a:xfrm>
              <a:custGeom>
                <a:avLst/>
                <a:gdLst>
                  <a:gd name="connsiteX0" fmla="*/ 0 w 2124502"/>
                  <a:gd name="connsiteY0" fmla="*/ 4185314 h 4285397"/>
                  <a:gd name="connsiteX1" fmla="*/ 272956 w 2124502"/>
                  <a:gd name="connsiteY1" fmla="*/ 4276299 h 4285397"/>
                  <a:gd name="connsiteX2" fmla="*/ 423081 w 2124502"/>
                  <a:gd name="connsiteY2" fmla="*/ 4276299 h 4285397"/>
                  <a:gd name="connsiteX3" fmla="*/ 591403 w 2124502"/>
                  <a:gd name="connsiteY3" fmla="*/ 4253553 h 4285397"/>
                  <a:gd name="connsiteX4" fmla="*/ 946245 w 2124502"/>
                  <a:gd name="connsiteY4" fmla="*/ 4285397 h 4285397"/>
                  <a:gd name="connsiteX5" fmla="*/ 1132765 w 2124502"/>
                  <a:gd name="connsiteY5" fmla="*/ 4198962 h 4285397"/>
                  <a:gd name="connsiteX6" fmla="*/ 1433015 w 2124502"/>
                  <a:gd name="connsiteY6" fmla="*/ 4249003 h 4285397"/>
                  <a:gd name="connsiteX7" fmla="*/ 1628633 w 2124502"/>
                  <a:gd name="connsiteY7" fmla="*/ 4230806 h 4285397"/>
                  <a:gd name="connsiteX8" fmla="*/ 1833350 w 2124502"/>
                  <a:gd name="connsiteY8" fmla="*/ 4239905 h 4285397"/>
                  <a:gd name="connsiteX9" fmla="*/ 2079009 w 2124502"/>
                  <a:gd name="connsiteY9" fmla="*/ 4226257 h 4285397"/>
                  <a:gd name="connsiteX10" fmla="*/ 2079009 w 2124502"/>
                  <a:gd name="connsiteY10" fmla="*/ 4053385 h 4285397"/>
                  <a:gd name="connsiteX11" fmla="*/ 2110854 w 2124502"/>
                  <a:gd name="connsiteY11" fmla="*/ 4016991 h 4285397"/>
                  <a:gd name="connsiteX12" fmla="*/ 2110854 w 2124502"/>
                  <a:gd name="connsiteY12" fmla="*/ 0 h 4285397"/>
                  <a:gd name="connsiteX13" fmla="*/ 2124502 w 2124502"/>
                  <a:gd name="connsiteY13" fmla="*/ 0 h 428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24502" h="4285397">
                    <a:moveTo>
                      <a:pt x="0" y="4185314"/>
                    </a:moveTo>
                    <a:lnTo>
                      <a:pt x="272956" y="4276299"/>
                    </a:lnTo>
                    <a:lnTo>
                      <a:pt x="423081" y="4276299"/>
                    </a:lnTo>
                    <a:lnTo>
                      <a:pt x="591403" y="4253553"/>
                    </a:lnTo>
                    <a:lnTo>
                      <a:pt x="946245" y="4285397"/>
                    </a:lnTo>
                    <a:lnTo>
                      <a:pt x="1132765" y="4198962"/>
                    </a:lnTo>
                    <a:lnTo>
                      <a:pt x="1433015" y="4249003"/>
                    </a:lnTo>
                    <a:lnTo>
                      <a:pt x="1628633" y="4230806"/>
                    </a:lnTo>
                    <a:lnTo>
                      <a:pt x="1833350" y="4239905"/>
                    </a:lnTo>
                    <a:lnTo>
                      <a:pt x="2079009" y="4226257"/>
                    </a:lnTo>
                    <a:lnTo>
                      <a:pt x="2079009" y="4053385"/>
                    </a:lnTo>
                    <a:lnTo>
                      <a:pt x="2110854" y="4016991"/>
                    </a:lnTo>
                    <a:lnTo>
                      <a:pt x="2110854" y="0"/>
                    </a:lnTo>
                    <a:lnTo>
                      <a:pt x="2124502" y="0"/>
                    </a:lnTo>
                  </a:path>
                </a:pathLst>
              </a:custGeom>
              <a:blipFill dpi="0" rotWithShape="1">
                <a:blip r:embed="rId9">
                  <a:alphaModFix amt="24000"/>
                </a:blip>
                <a:srcRect/>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99" name="Freeform: Shape 98">
                <a:extLst>
                  <a:ext uri="{FF2B5EF4-FFF2-40B4-BE49-F238E27FC236}">
                    <a16:creationId xmlns:a16="http://schemas.microsoft.com/office/drawing/2014/main" id="{42A8664B-F875-44EA-AFEB-20D331E4B311}"/>
                  </a:ext>
                </a:extLst>
              </p:cNvPr>
              <p:cNvSpPr/>
              <p:nvPr/>
            </p:nvSpPr>
            <p:spPr bwMode="auto">
              <a:xfrm>
                <a:off x="6364405" y="10859"/>
                <a:ext cx="2097206" cy="4615733"/>
              </a:xfrm>
              <a:custGeom>
                <a:avLst/>
                <a:gdLst>
                  <a:gd name="connsiteX0" fmla="*/ 0 w 2097206"/>
                  <a:gd name="connsiteY0" fmla="*/ 4631141 h 4631141"/>
                  <a:gd name="connsiteX1" fmla="*/ 0 w 2097206"/>
                  <a:gd name="connsiteY1" fmla="*/ 0 h 4631141"/>
                  <a:gd name="connsiteX2" fmla="*/ 2097206 w 2097206"/>
                  <a:gd name="connsiteY2" fmla="*/ 0 h 4631141"/>
                  <a:gd name="connsiteX3" fmla="*/ 2097206 w 2097206"/>
                  <a:gd name="connsiteY3" fmla="*/ 477672 h 4631141"/>
                  <a:gd name="connsiteX4" fmla="*/ 0 w 2097206"/>
                  <a:gd name="connsiteY4" fmla="*/ 4631141 h 463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7206" h="4631141">
                    <a:moveTo>
                      <a:pt x="0" y="4631141"/>
                    </a:moveTo>
                    <a:lnTo>
                      <a:pt x="0" y="0"/>
                    </a:lnTo>
                    <a:lnTo>
                      <a:pt x="2097206" y="0"/>
                    </a:lnTo>
                    <a:lnTo>
                      <a:pt x="2097206" y="477672"/>
                    </a:lnTo>
                    <a:lnTo>
                      <a:pt x="0" y="4631141"/>
                    </a:lnTo>
                    <a:close/>
                  </a:path>
                </a:pathLst>
              </a:custGeom>
              <a:blipFill dpi="0" rotWithShape="1">
                <a:blip r:embed="rId9">
                  <a:alphaModFix amt="24000"/>
                </a:blip>
                <a:srcRec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00" name="Freeform: Shape 99">
                <a:extLst>
                  <a:ext uri="{FF2B5EF4-FFF2-40B4-BE49-F238E27FC236}">
                    <a16:creationId xmlns:a16="http://schemas.microsoft.com/office/drawing/2014/main" id="{C2AC9FB9-0131-453E-882A-6A78097C1A62}"/>
                  </a:ext>
                </a:extLst>
              </p:cNvPr>
              <p:cNvSpPr/>
              <p:nvPr/>
            </p:nvSpPr>
            <p:spPr bwMode="auto">
              <a:xfrm flipH="1">
                <a:off x="8933170" y="10859"/>
                <a:ext cx="2097206" cy="4615733"/>
              </a:xfrm>
              <a:custGeom>
                <a:avLst/>
                <a:gdLst>
                  <a:gd name="connsiteX0" fmla="*/ 0 w 2097206"/>
                  <a:gd name="connsiteY0" fmla="*/ 4631141 h 4631141"/>
                  <a:gd name="connsiteX1" fmla="*/ 0 w 2097206"/>
                  <a:gd name="connsiteY1" fmla="*/ 0 h 4631141"/>
                  <a:gd name="connsiteX2" fmla="*/ 2097206 w 2097206"/>
                  <a:gd name="connsiteY2" fmla="*/ 0 h 4631141"/>
                  <a:gd name="connsiteX3" fmla="*/ 2097206 w 2097206"/>
                  <a:gd name="connsiteY3" fmla="*/ 477672 h 4631141"/>
                  <a:gd name="connsiteX4" fmla="*/ 0 w 2097206"/>
                  <a:gd name="connsiteY4" fmla="*/ 4631141 h 463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7206" h="4631141">
                    <a:moveTo>
                      <a:pt x="0" y="4631141"/>
                    </a:moveTo>
                    <a:lnTo>
                      <a:pt x="0" y="0"/>
                    </a:lnTo>
                    <a:lnTo>
                      <a:pt x="2097206" y="0"/>
                    </a:lnTo>
                    <a:lnTo>
                      <a:pt x="2097206" y="477672"/>
                    </a:lnTo>
                    <a:lnTo>
                      <a:pt x="0" y="4631141"/>
                    </a:lnTo>
                    <a:close/>
                  </a:path>
                </a:pathLst>
              </a:custGeom>
              <a:blipFill dpi="0" rotWithShape="1">
                <a:blip r:embed="rId9">
                  <a:alphaModFix amt="24000"/>
                </a:blip>
                <a:srcRec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01" name="Freeform: Shape 100">
                <a:extLst>
                  <a:ext uri="{FF2B5EF4-FFF2-40B4-BE49-F238E27FC236}">
                    <a16:creationId xmlns:a16="http://schemas.microsoft.com/office/drawing/2014/main" id="{D54F78AB-989F-496C-8D14-116BC37B6402}"/>
                  </a:ext>
                </a:extLst>
              </p:cNvPr>
              <p:cNvSpPr/>
              <p:nvPr/>
            </p:nvSpPr>
            <p:spPr bwMode="auto">
              <a:xfrm>
                <a:off x="8459561" y="10859"/>
                <a:ext cx="475796" cy="429986"/>
              </a:xfrm>
              <a:custGeom>
                <a:avLst/>
                <a:gdLst>
                  <a:gd name="connsiteX0" fmla="*/ 0 w 464457"/>
                  <a:gd name="connsiteY0" fmla="*/ 0 h 442686"/>
                  <a:gd name="connsiteX1" fmla="*/ 464457 w 464457"/>
                  <a:gd name="connsiteY1" fmla="*/ 0 h 442686"/>
                  <a:gd name="connsiteX2" fmla="*/ 464457 w 464457"/>
                  <a:gd name="connsiteY2" fmla="*/ 442686 h 442686"/>
                  <a:gd name="connsiteX3" fmla="*/ 310243 w 464457"/>
                  <a:gd name="connsiteY3" fmla="*/ 350157 h 442686"/>
                  <a:gd name="connsiteX4" fmla="*/ 156028 w 464457"/>
                  <a:gd name="connsiteY4" fmla="*/ 350157 h 442686"/>
                  <a:gd name="connsiteX5" fmla="*/ 3628 w 464457"/>
                  <a:gd name="connsiteY5" fmla="*/ 439057 h 442686"/>
                  <a:gd name="connsiteX6" fmla="*/ 0 w 464457"/>
                  <a:gd name="connsiteY6" fmla="*/ 0 h 44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457" h="442686">
                    <a:moveTo>
                      <a:pt x="0" y="0"/>
                    </a:moveTo>
                    <a:lnTo>
                      <a:pt x="464457" y="0"/>
                    </a:lnTo>
                    <a:lnTo>
                      <a:pt x="464457" y="442686"/>
                    </a:lnTo>
                    <a:lnTo>
                      <a:pt x="310243" y="350157"/>
                    </a:lnTo>
                    <a:lnTo>
                      <a:pt x="156028" y="350157"/>
                    </a:lnTo>
                    <a:lnTo>
                      <a:pt x="3628" y="439057"/>
                    </a:lnTo>
                    <a:cubicBezTo>
                      <a:pt x="2419" y="292705"/>
                      <a:pt x="1209" y="146352"/>
                      <a:pt x="0" y="0"/>
                    </a:cubicBezTo>
                    <a:close/>
                  </a:path>
                </a:pathLst>
              </a:custGeom>
              <a:blipFill dpi="0" rotWithShape="1">
                <a:blip r:embed="rId9">
                  <a:alphaModFix amt="24000"/>
                </a:blip>
                <a:srcRect/>
                <a:tile tx="0" ty="0" sx="100000" sy="100000" flip="none" algn="tl"/>
              </a:blip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457200" fontAlgn="base">
                  <a:spcBef>
                    <a:spcPct val="0"/>
                  </a:spcBef>
                  <a:spcAft>
                    <a:spcPct val="0"/>
                  </a:spcAft>
                </a:pPr>
                <a:endParaRPr lang="en-GB">
                  <a:latin typeface="Arial" pitchFamily="34" charset="0"/>
                  <a:ea typeface="ＭＳ Ｐゴシック" pitchFamily="34" charset="-128"/>
                </a:endParaRPr>
              </a:p>
            </p:txBody>
          </p:sp>
          <p:cxnSp>
            <p:nvCxnSpPr>
              <p:cNvPr id="102" name="Straight Connector 101">
                <a:extLst>
                  <a:ext uri="{FF2B5EF4-FFF2-40B4-BE49-F238E27FC236}">
                    <a16:creationId xmlns:a16="http://schemas.microsoft.com/office/drawing/2014/main" id="{C419E364-9950-4E97-8CE5-C19CAD7DE72E}"/>
                  </a:ext>
                </a:extLst>
              </p:cNvPr>
              <p:cNvCxnSpPr>
                <a:cxnSpLocks/>
              </p:cNvCxnSpPr>
              <p:nvPr/>
            </p:nvCxnSpPr>
            <p:spPr bwMode="auto">
              <a:xfrm flipV="1">
                <a:off x="8466119" y="447621"/>
                <a:ext cx="0" cy="163287"/>
              </a:xfrm>
              <a:prstGeom prst="line">
                <a:avLst/>
              </a:prstGeom>
              <a:solidFill>
                <a:schemeClr val="accent1"/>
              </a:solidFill>
              <a:ln w="9525" cap="rnd" cmpd="sng" algn="ctr">
                <a:solidFill>
                  <a:schemeClr val="tx1"/>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34677019-5609-4C84-8AC4-4A00C5B00528}"/>
                  </a:ext>
                </a:extLst>
              </p:cNvPr>
              <p:cNvCxnSpPr>
                <a:cxnSpLocks/>
              </p:cNvCxnSpPr>
              <p:nvPr/>
            </p:nvCxnSpPr>
            <p:spPr bwMode="auto">
              <a:xfrm flipV="1">
                <a:off x="8932479" y="455787"/>
                <a:ext cx="0" cy="163287"/>
              </a:xfrm>
              <a:prstGeom prst="line">
                <a:avLst/>
              </a:prstGeom>
              <a:solidFill>
                <a:schemeClr val="accent1"/>
              </a:solidFill>
              <a:ln w="9525" cap="rnd" cmpd="sng" algn="ctr">
                <a:solidFill>
                  <a:schemeClr val="tx1"/>
                </a:solidFill>
                <a:prstDash val="solid"/>
                <a:round/>
                <a:headEnd type="none" w="med" len="med"/>
                <a:tailEnd type="none" w="med" len="med"/>
              </a:ln>
              <a:effectLst/>
            </p:spPr>
          </p:cxnSp>
          <p:sp>
            <p:nvSpPr>
              <p:cNvPr id="104" name="Freeform: Shape 103">
                <a:extLst>
                  <a:ext uri="{FF2B5EF4-FFF2-40B4-BE49-F238E27FC236}">
                    <a16:creationId xmlns:a16="http://schemas.microsoft.com/office/drawing/2014/main" id="{53B8CFD7-6145-44F8-B83D-AF52016092D6}"/>
                  </a:ext>
                </a:extLst>
              </p:cNvPr>
              <p:cNvSpPr/>
              <p:nvPr/>
            </p:nvSpPr>
            <p:spPr bwMode="auto">
              <a:xfrm>
                <a:off x="8466119" y="359202"/>
                <a:ext cx="469082" cy="94343"/>
              </a:xfrm>
              <a:custGeom>
                <a:avLst/>
                <a:gdLst>
                  <a:gd name="connsiteX0" fmla="*/ 0 w 449943"/>
                  <a:gd name="connsiteY0" fmla="*/ 85271 h 94343"/>
                  <a:gd name="connsiteX1" fmla="*/ 141514 w 449943"/>
                  <a:gd name="connsiteY1" fmla="*/ 0 h 94343"/>
                  <a:gd name="connsiteX2" fmla="*/ 297543 w 449943"/>
                  <a:gd name="connsiteY2" fmla="*/ 0 h 94343"/>
                  <a:gd name="connsiteX3" fmla="*/ 449943 w 449943"/>
                  <a:gd name="connsiteY3" fmla="*/ 94343 h 94343"/>
                </a:gdLst>
                <a:ahLst/>
                <a:cxnLst>
                  <a:cxn ang="0">
                    <a:pos x="connsiteX0" y="connsiteY0"/>
                  </a:cxn>
                  <a:cxn ang="0">
                    <a:pos x="connsiteX1" y="connsiteY1"/>
                  </a:cxn>
                  <a:cxn ang="0">
                    <a:pos x="connsiteX2" y="connsiteY2"/>
                  </a:cxn>
                  <a:cxn ang="0">
                    <a:pos x="connsiteX3" y="connsiteY3"/>
                  </a:cxn>
                </a:cxnLst>
                <a:rect l="l" t="t" r="r" b="b"/>
                <a:pathLst>
                  <a:path w="449943" h="94343">
                    <a:moveTo>
                      <a:pt x="0" y="85271"/>
                    </a:moveTo>
                    <a:lnTo>
                      <a:pt x="141514" y="0"/>
                    </a:lnTo>
                    <a:lnTo>
                      <a:pt x="297543" y="0"/>
                    </a:lnTo>
                    <a:lnTo>
                      <a:pt x="449943" y="94343"/>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grpSp>
      </p:grpSp>
      <p:sp>
        <p:nvSpPr>
          <p:cNvPr id="114" name="Freeform: Shape 113">
            <a:extLst>
              <a:ext uri="{FF2B5EF4-FFF2-40B4-BE49-F238E27FC236}">
                <a16:creationId xmlns:a16="http://schemas.microsoft.com/office/drawing/2014/main" id="{711D1399-F3E1-4ABD-A93B-2C8EE442129D}"/>
              </a:ext>
            </a:extLst>
          </p:cNvPr>
          <p:cNvSpPr/>
          <p:nvPr/>
        </p:nvSpPr>
        <p:spPr bwMode="auto">
          <a:xfrm>
            <a:off x="11153" y="4658649"/>
            <a:ext cx="823686" cy="34471"/>
          </a:xfrm>
          <a:custGeom>
            <a:avLst/>
            <a:gdLst>
              <a:gd name="connsiteX0" fmla="*/ 0 w 823686"/>
              <a:gd name="connsiteY0" fmla="*/ 0 h 34471"/>
              <a:gd name="connsiteX1" fmla="*/ 47172 w 823686"/>
              <a:gd name="connsiteY1" fmla="*/ 19957 h 34471"/>
              <a:gd name="connsiteX2" fmla="*/ 70757 w 823686"/>
              <a:gd name="connsiteY2" fmla="*/ 16328 h 34471"/>
              <a:gd name="connsiteX3" fmla="*/ 99786 w 823686"/>
              <a:gd name="connsiteY3" fmla="*/ 9071 h 34471"/>
              <a:gd name="connsiteX4" fmla="*/ 128815 w 823686"/>
              <a:gd name="connsiteY4" fmla="*/ 19957 h 34471"/>
              <a:gd name="connsiteX5" fmla="*/ 152400 w 823686"/>
              <a:gd name="connsiteY5" fmla="*/ 29028 h 34471"/>
              <a:gd name="connsiteX6" fmla="*/ 195943 w 823686"/>
              <a:gd name="connsiteY6" fmla="*/ 14514 h 34471"/>
              <a:gd name="connsiteX7" fmla="*/ 232229 w 823686"/>
              <a:gd name="connsiteY7" fmla="*/ 29028 h 34471"/>
              <a:gd name="connsiteX8" fmla="*/ 259443 w 823686"/>
              <a:gd name="connsiteY8" fmla="*/ 30843 h 34471"/>
              <a:gd name="connsiteX9" fmla="*/ 330200 w 823686"/>
              <a:gd name="connsiteY9" fmla="*/ 23585 h 34471"/>
              <a:gd name="connsiteX10" fmla="*/ 366486 w 823686"/>
              <a:gd name="connsiteY10" fmla="*/ 27214 h 34471"/>
              <a:gd name="connsiteX11" fmla="*/ 399143 w 823686"/>
              <a:gd name="connsiteY11" fmla="*/ 16328 h 34471"/>
              <a:gd name="connsiteX12" fmla="*/ 431800 w 823686"/>
              <a:gd name="connsiteY12" fmla="*/ 34471 h 34471"/>
              <a:gd name="connsiteX13" fmla="*/ 502557 w 823686"/>
              <a:gd name="connsiteY13" fmla="*/ 32657 h 34471"/>
              <a:gd name="connsiteX14" fmla="*/ 515257 w 823686"/>
              <a:gd name="connsiteY14" fmla="*/ 25400 h 34471"/>
              <a:gd name="connsiteX15" fmla="*/ 564243 w 823686"/>
              <a:gd name="connsiteY15" fmla="*/ 34471 h 34471"/>
              <a:gd name="connsiteX16" fmla="*/ 645886 w 823686"/>
              <a:gd name="connsiteY16" fmla="*/ 27214 h 34471"/>
              <a:gd name="connsiteX17" fmla="*/ 669472 w 823686"/>
              <a:gd name="connsiteY17" fmla="*/ 9071 h 34471"/>
              <a:gd name="connsiteX18" fmla="*/ 732972 w 823686"/>
              <a:gd name="connsiteY18" fmla="*/ 30843 h 34471"/>
              <a:gd name="connsiteX19" fmla="*/ 789215 w 823686"/>
              <a:gd name="connsiteY19" fmla="*/ 12700 h 34471"/>
              <a:gd name="connsiteX20" fmla="*/ 823686 w 823686"/>
              <a:gd name="connsiteY20" fmla="*/ 9071 h 3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3686" h="34471">
                <a:moveTo>
                  <a:pt x="0" y="0"/>
                </a:moveTo>
                <a:lnTo>
                  <a:pt x="47172" y="19957"/>
                </a:lnTo>
                <a:lnTo>
                  <a:pt x="70757" y="16328"/>
                </a:lnTo>
                <a:lnTo>
                  <a:pt x="99786" y="9071"/>
                </a:lnTo>
                <a:lnTo>
                  <a:pt x="128815" y="19957"/>
                </a:lnTo>
                <a:lnTo>
                  <a:pt x="152400" y="29028"/>
                </a:lnTo>
                <a:lnTo>
                  <a:pt x="195943" y="14514"/>
                </a:lnTo>
                <a:lnTo>
                  <a:pt x="232229" y="29028"/>
                </a:lnTo>
                <a:lnTo>
                  <a:pt x="259443" y="30843"/>
                </a:lnTo>
                <a:lnTo>
                  <a:pt x="330200" y="23585"/>
                </a:lnTo>
                <a:lnTo>
                  <a:pt x="366486" y="27214"/>
                </a:lnTo>
                <a:lnTo>
                  <a:pt x="399143" y="16328"/>
                </a:lnTo>
                <a:lnTo>
                  <a:pt x="431800" y="34471"/>
                </a:lnTo>
                <a:lnTo>
                  <a:pt x="502557" y="32657"/>
                </a:lnTo>
                <a:lnTo>
                  <a:pt x="515257" y="25400"/>
                </a:lnTo>
                <a:lnTo>
                  <a:pt x="564243" y="34471"/>
                </a:lnTo>
                <a:lnTo>
                  <a:pt x="645886" y="27214"/>
                </a:lnTo>
                <a:lnTo>
                  <a:pt x="669472" y="9071"/>
                </a:lnTo>
                <a:lnTo>
                  <a:pt x="732972" y="30843"/>
                </a:lnTo>
                <a:lnTo>
                  <a:pt x="789215" y="12700"/>
                </a:lnTo>
                <a:lnTo>
                  <a:pt x="823686" y="9071"/>
                </a:lnTo>
              </a:path>
            </a:pathLst>
          </a:custGeom>
          <a:blipFill dpi="0" rotWithShape="1">
            <a:blip r:embed="rId9">
              <a:alphaModFix amt="24000"/>
            </a:blip>
            <a:srcRect/>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15" name="Freeform: Shape 114">
            <a:extLst>
              <a:ext uri="{FF2B5EF4-FFF2-40B4-BE49-F238E27FC236}">
                <a16:creationId xmlns:a16="http://schemas.microsoft.com/office/drawing/2014/main" id="{E7144D52-20FB-40B5-8CA1-40C398E83A5D}"/>
              </a:ext>
            </a:extLst>
          </p:cNvPr>
          <p:cNvSpPr/>
          <p:nvPr/>
        </p:nvSpPr>
        <p:spPr bwMode="auto">
          <a:xfrm flipH="1">
            <a:off x="1408057" y="4662494"/>
            <a:ext cx="1035600" cy="45719"/>
          </a:xfrm>
          <a:custGeom>
            <a:avLst/>
            <a:gdLst>
              <a:gd name="connsiteX0" fmla="*/ 0 w 823686"/>
              <a:gd name="connsiteY0" fmla="*/ 0 h 34471"/>
              <a:gd name="connsiteX1" fmla="*/ 47172 w 823686"/>
              <a:gd name="connsiteY1" fmla="*/ 19957 h 34471"/>
              <a:gd name="connsiteX2" fmla="*/ 70757 w 823686"/>
              <a:gd name="connsiteY2" fmla="*/ 16328 h 34471"/>
              <a:gd name="connsiteX3" fmla="*/ 99786 w 823686"/>
              <a:gd name="connsiteY3" fmla="*/ 9071 h 34471"/>
              <a:gd name="connsiteX4" fmla="*/ 128815 w 823686"/>
              <a:gd name="connsiteY4" fmla="*/ 19957 h 34471"/>
              <a:gd name="connsiteX5" fmla="*/ 152400 w 823686"/>
              <a:gd name="connsiteY5" fmla="*/ 29028 h 34471"/>
              <a:gd name="connsiteX6" fmla="*/ 195943 w 823686"/>
              <a:gd name="connsiteY6" fmla="*/ 14514 h 34471"/>
              <a:gd name="connsiteX7" fmla="*/ 232229 w 823686"/>
              <a:gd name="connsiteY7" fmla="*/ 29028 h 34471"/>
              <a:gd name="connsiteX8" fmla="*/ 259443 w 823686"/>
              <a:gd name="connsiteY8" fmla="*/ 30843 h 34471"/>
              <a:gd name="connsiteX9" fmla="*/ 330200 w 823686"/>
              <a:gd name="connsiteY9" fmla="*/ 23585 h 34471"/>
              <a:gd name="connsiteX10" fmla="*/ 366486 w 823686"/>
              <a:gd name="connsiteY10" fmla="*/ 27214 h 34471"/>
              <a:gd name="connsiteX11" fmla="*/ 399143 w 823686"/>
              <a:gd name="connsiteY11" fmla="*/ 16328 h 34471"/>
              <a:gd name="connsiteX12" fmla="*/ 431800 w 823686"/>
              <a:gd name="connsiteY12" fmla="*/ 34471 h 34471"/>
              <a:gd name="connsiteX13" fmla="*/ 502557 w 823686"/>
              <a:gd name="connsiteY13" fmla="*/ 32657 h 34471"/>
              <a:gd name="connsiteX14" fmla="*/ 515257 w 823686"/>
              <a:gd name="connsiteY14" fmla="*/ 25400 h 34471"/>
              <a:gd name="connsiteX15" fmla="*/ 564243 w 823686"/>
              <a:gd name="connsiteY15" fmla="*/ 34471 h 34471"/>
              <a:gd name="connsiteX16" fmla="*/ 645886 w 823686"/>
              <a:gd name="connsiteY16" fmla="*/ 27214 h 34471"/>
              <a:gd name="connsiteX17" fmla="*/ 669472 w 823686"/>
              <a:gd name="connsiteY17" fmla="*/ 9071 h 34471"/>
              <a:gd name="connsiteX18" fmla="*/ 732972 w 823686"/>
              <a:gd name="connsiteY18" fmla="*/ 30843 h 34471"/>
              <a:gd name="connsiteX19" fmla="*/ 789215 w 823686"/>
              <a:gd name="connsiteY19" fmla="*/ 12700 h 34471"/>
              <a:gd name="connsiteX20" fmla="*/ 823686 w 823686"/>
              <a:gd name="connsiteY20" fmla="*/ 9071 h 3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3686" h="34471">
                <a:moveTo>
                  <a:pt x="0" y="0"/>
                </a:moveTo>
                <a:lnTo>
                  <a:pt x="47172" y="19957"/>
                </a:lnTo>
                <a:lnTo>
                  <a:pt x="70757" y="16328"/>
                </a:lnTo>
                <a:lnTo>
                  <a:pt x="99786" y="9071"/>
                </a:lnTo>
                <a:lnTo>
                  <a:pt x="128815" y="19957"/>
                </a:lnTo>
                <a:lnTo>
                  <a:pt x="152400" y="29028"/>
                </a:lnTo>
                <a:lnTo>
                  <a:pt x="195943" y="14514"/>
                </a:lnTo>
                <a:lnTo>
                  <a:pt x="232229" y="29028"/>
                </a:lnTo>
                <a:lnTo>
                  <a:pt x="259443" y="30843"/>
                </a:lnTo>
                <a:lnTo>
                  <a:pt x="330200" y="23585"/>
                </a:lnTo>
                <a:lnTo>
                  <a:pt x="366486" y="27214"/>
                </a:lnTo>
                <a:lnTo>
                  <a:pt x="399143" y="16328"/>
                </a:lnTo>
                <a:lnTo>
                  <a:pt x="431800" y="34471"/>
                </a:lnTo>
                <a:lnTo>
                  <a:pt x="502557" y="32657"/>
                </a:lnTo>
                <a:lnTo>
                  <a:pt x="515257" y="25400"/>
                </a:lnTo>
                <a:lnTo>
                  <a:pt x="564243" y="34471"/>
                </a:lnTo>
                <a:lnTo>
                  <a:pt x="645886" y="27214"/>
                </a:lnTo>
                <a:lnTo>
                  <a:pt x="669472" y="9071"/>
                </a:lnTo>
                <a:lnTo>
                  <a:pt x="732972" y="30843"/>
                </a:lnTo>
                <a:lnTo>
                  <a:pt x="789215" y="12700"/>
                </a:lnTo>
                <a:lnTo>
                  <a:pt x="823686" y="9071"/>
                </a:lnTo>
              </a:path>
            </a:pathLst>
          </a:custGeom>
          <a:blipFill dpi="0" rotWithShape="1">
            <a:blip r:embed="rId9">
              <a:alphaModFix amt="24000"/>
            </a:blip>
            <a:srcRect/>
            <a:tile tx="0" ty="0" sx="100000" sy="100000" flip="none" algn="tl"/>
          </a:blipFill>
          <a:ln w="9525" cap="rnd"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16" name="Freeform: Shape 115">
            <a:extLst>
              <a:ext uri="{FF2B5EF4-FFF2-40B4-BE49-F238E27FC236}">
                <a16:creationId xmlns:a16="http://schemas.microsoft.com/office/drawing/2014/main" id="{43DB2596-C4FA-481D-823C-FF09924BA1BF}"/>
              </a:ext>
            </a:extLst>
          </p:cNvPr>
          <p:cNvSpPr/>
          <p:nvPr/>
        </p:nvSpPr>
        <p:spPr bwMode="auto">
          <a:xfrm flipH="1">
            <a:off x="3014738" y="4662494"/>
            <a:ext cx="1035600" cy="45719"/>
          </a:xfrm>
          <a:custGeom>
            <a:avLst/>
            <a:gdLst>
              <a:gd name="connsiteX0" fmla="*/ 0 w 823686"/>
              <a:gd name="connsiteY0" fmla="*/ 0 h 34471"/>
              <a:gd name="connsiteX1" fmla="*/ 47172 w 823686"/>
              <a:gd name="connsiteY1" fmla="*/ 19957 h 34471"/>
              <a:gd name="connsiteX2" fmla="*/ 70757 w 823686"/>
              <a:gd name="connsiteY2" fmla="*/ 16328 h 34471"/>
              <a:gd name="connsiteX3" fmla="*/ 99786 w 823686"/>
              <a:gd name="connsiteY3" fmla="*/ 9071 h 34471"/>
              <a:gd name="connsiteX4" fmla="*/ 128815 w 823686"/>
              <a:gd name="connsiteY4" fmla="*/ 19957 h 34471"/>
              <a:gd name="connsiteX5" fmla="*/ 152400 w 823686"/>
              <a:gd name="connsiteY5" fmla="*/ 29028 h 34471"/>
              <a:gd name="connsiteX6" fmla="*/ 195943 w 823686"/>
              <a:gd name="connsiteY6" fmla="*/ 14514 h 34471"/>
              <a:gd name="connsiteX7" fmla="*/ 232229 w 823686"/>
              <a:gd name="connsiteY7" fmla="*/ 29028 h 34471"/>
              <a:gd name="connsiteX8" fmla="*/ 259443 w 823686"/>
              <a:gd name="connsiteY8" fmla="*/ 30843 h 34471"/>
              <a:gd name="connsiteX9" fmla="*/ 330200 w 823686"/>
              <a:gd name="connsiteY9" fmla="*/ 23585 h 34471"/>
              <a:gd name="connsiteX10" fmla="*/ 366486 w 823686"/>
              <a:gd name="connsiteY10" fmla="*/ 27214 h 34471"/>
              <a:gd name="connsiteX11" fmla="*/ 399143 w 823686"/>
              <a:gd name="connsiteY11" fmla="*/ 16328 h 34471"/>
              <a:gd name="connsiteX12" fmla="*/ 431800 w 823686"/>
              <a:gd name="connsiteY12" fmla="*/ 34471 h 34471"/>
              <a:gd name="connsiteX13" fmla="*/ 502557 w 823686"/>
              <a:gd name="connsiteY13" fmla="*/ 32657 h 34471"/>
              <a:gd name="connsiteX14" fmla="*/ 515257 w 823686"/>
              <a:gd name="connsiteY14" fmla="*/ 25400 h 34471"/>
              <a:gd name="connsiteX15" fmla="*/ 564243 w 823686"/>
              <a:gd name="connsiteY15" fmla="*/ 34471 h 34471"/>
              <a:gd name="connsiteX16" fmla="*/ 645886 w 823686"/>
              <a:gd name="connsiteY16" fmla="*/ 27214 h 34471"/>
              <a:gd name="connsiteX17" fmla="*/ 669472 w 823686"/>
              <a:gd name="connsiteY17" fmla="*/ 9071 h 34471"/>
              <a:gd name="connsiteX18" fmla="*/ 732972 w 823686"/>
              <a:gd name="connsiteY18" fmla="*/ 30843 h 34471"/>
              <a:gd name="connsiteX19" fmla="*/ 789215 w 823686"/>
              <a:gd name="connsiteY19" fmla="*/ 12700 h 34471"/>
              <a:gd name="connsiteX20" fmla="*/ 823686 w 823686"/>
              <a:gd name="connsiteY20" fmla="*/ 9071 h 3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3686" h="34471">
                <a:moveTo>
                  <a:pt x="0" y="0"/>
                </a:moveTo>
                <a:lnTo>
                  <a:pt x="47172" y="19957"/>
                </a:lnTo>
                <a:lnTo>
                  <a:pt x="70757" y="16328"/>
                </a:lnTo>
                <a:lnTo>
                  <a:pt x="99786" y="9071"/>
                </a:lnTo>
                <a:lnTo>
                  <a:pt x="128815" y="19957"/>
                </a:lnTo>
                <a:lnTo>
                  <a:pt x="152400" y="29028"/>
                </a:lnTo>
                <a:lnTo>
                  <a:pt x="195943" y="14514"/>
                </a:lnTo>
                <a:lnTo>
                  <a:pt x="232229" y="29028"/>
                </a:lnTo>
                <a:lnTo>
                  <a:pt x="259443" y="30843"/>
                </a:lnTo>
                <a:lnTo>
                  <a:pt x="330200" y="23585"/>
                </a:lnTo>
                <a:lnTo>
                  <a:pt x="366486" y="27214"/>
                </a:lnTo>
                <a:lnTo>
                  <a:pt x="399143" y="16328"/>
                </a:lnTo>
                <a:lnTo>
                  <a:pt x="431800" y="34471"/>
                </a:lnTo>
                <a:lnTo>
                  <a:pt x="502557" y="32657"/>
                </a:lnTo>
                <a:lnTo>
                  <a:pt x="515257" y="25400"/>
                </a:lnTo>
                <a:lnTo>
                  <a:pt x="564243" y="34471"/>
                </a:lnTo>
                <a:lnTo>
                  <a:pt x="645886" y="27214"/>
                </a:lnTo>
                <a:lnTo>
                  <a:pt x="669472" y="9071"/>
                </a:lnTo>
                <a:lnTo>
                  <a:pt x="732972" y="30843"/>
                </a:lnTo>
                <a:lnTo>
                  <a:pt x="789215" y="12700"/>
                </a:lnTo>
                <a:lnTo>
                  <a:pt x="823686" y="9071"/>
                </a:lnTo>
              </a:path>
            </a:pathLst>
          </a:custGeom>
          <a:blipFill dpi="0" rotWithShape="1">
            <a:blip r:embed="rId9">
              <a:alphaModFix amt="24000"/>
            </a:blip>
            <a:srcRect/>
            <a:tile tx="0" ty="0" sx="100000" sy="100000" flip="none" algn="tl"/>
          </a:blipFill>
          <a:ln w="9525" cap="rnd"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17" name="Freeform: Shape 116">
            <a:extLst>
              <a:ext uri="{FF2B5EF4-FFF2-40B4-BE49-F238E27FC236}">
                <a16:creationId xmlns:a16="http://schemas.microsoft.com/office/drawing/2014/main" id="{7169AB16-C8B6-4325-A1EC-26B27B26C5A8}"/>
              </a:ext>
            </a:extLst>
          </p:cNvPr>
          <p:cNvSpPr/>
          <p:nvPr/>
        </p:nvSpPr>
        <p:spPr bwMode="auto">
          <a:xfrm flipH="1">
            <a:off x="4621045" y="4662494"/>
            <a:ext cx="1035600" cy="45719"/>
          </a:xfrm>
          <a:custGeom>
            <a:avLst/>
            <a:gdLst>
              <a:gd name="connsiteX0" fmla="*/ 0 w 823686"/>
              <a:gd name="connsiteY0" fmla="*/ 0 h 34471"/>
              <a:gd name="connsiteX1" fmla="*/ 47172 w 823686"/>
              <a:gd name="connsiteY1" fmla="*/ 19957 h 34471"/>
              <a:gd name="connsiteX2" fmla="*/ 70757 w 823686"/>
              <a:gd name="connsiteY2" fmla="*/ 16328 h 34471"/>
              <a:gd name="connsiteX3" fmla="*/ 99786 w 823686"/>
              <a:gd name="connsiteY3" fmla="*/ 9071 h 34471"/>
              <a:gd name="connsiteX4" fmla="*/ 128815 w 823686"/>
              <a:gd name="connsiteY4" fmla="*/ 19957 h 34471"/>
              <a:gd name="connsiteX5" fmla="*/ 152400 w 823686"/>
              <a:gd name="connsiteY5" fmla="*/ 29028 h 34471"/>
              <a:gd name="connsiteX6" fmla="*/ 195943 w 823686"/>
              <a:gd name="connsiteY6" fmla="*/ 14514 h 34471"/>
              <a:gd name="connsiteX7" fmla="*/ 232229 w 823686"/>
              <a:gd name="connsiteY7" fmla="*/ 29028 h 34471"/>
              <a:gd name="connsiteX8" fmla="*/ 259443 w 823686"/>
              <a:gd name="connsiteY8" fmla="*/ 30843 h 34471"/>
              <a:gd name="connsiteX9" fmla="*/ 330200 w 823686"/>
              <a:gd name="connsiteY9" fmla="*/ 23585 h 34471"/>
              <a:gd name="connsiteX10" fmla="*/ 366486 w 823686"/>
              <a:gd name="connsiteY10" fmla="*/ 27214 h 34471"/>
              <a:gd name="connsiteX11" fmla="*/ 399143 w 823686"/>
              <a:gd name="connsiteY11" fmla="*/ 16328 h 34471"/>
              <a:gd name="connsiteX12" fmla="*/ 431800 w 823686"/>
              <a:gd name="connsiteY12" fmla="*/ 34471 h 34471"/>
              <a:gd name="connsiteX13" fmla="*/ 502557 w 823686"/>
              <a:gd name="connsiteY13" fmla="*/ 32657 h 34471"/>
              <a:gd name="connsiteX14" fmla="*/ 515257 w 823686"/>
              <a:gd name="connsiteY14" fmla="*/ 25400 h 34471"/>
              <a:gd name="connsiteX15" fmla="*/ 564243 w 823686"/>
              <a:gd name="connsiteY15" fmla="*/ 34471 h 34471"/>
              <a:gd name="connsiteX16" fmla="*/ 645886 w 823686"/>
              <a:gd name="connsiteY16" fmla="*/ 27214 h 34471"/>
              <a:gd name="connsiteX17" fmla="*/ 669472 w 823686"/>
              <a:gd name="connsiteY17" fmla="*/ 9071 h 34471"/>
              <a:gd name="connsiteX18" fmla="*/ 732972 w 823686"/>
              <a:gd name="connsiteY18" fmla="*/ 30843 h 34471"/>
              <a:gd name="connsiteX19" fmla="*/ 789215 w 823686"/>
              <a:gd name="connsiteY19" fmla="*/ 12700 h 34471"/>
              <a:gd name="connsiteX20" fmla="*/ 823686 w 823686"/>
              <a:gd name="connsiteY20" fmla="*/ 9071 h 3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3686" h="34471">
                <a:moveTo>
                  <a:pt x="0" y="0"/>
                </a:moveTo>
                <a:lnTo>
                  <a:pt x="47172" y="19957"/>
                </a:lnTo>
                <a:lnTo>
                  <a:pt x="70757" y="16328"/>
                </a:lnTo>
                <a:lnTo>
                  <a:pt x="99786" y="9071"/>
                </a:lnTo>
                <a:lnTo>
                  <a:pt x="128815" y="19957"/>
                </a:lnTo>
                <a:lnTo>
                  <a:pt x="152400" y="29028"/>
                </a:lnTo>
                <a:lnTo>
                  <a:pt x="195943" y="14514"/>
                </a:lnTo>
                <a:lnTo>
                  <a:pt x="232229" y="29028"/>
                </a:lnTo>
                <a:lnTo>
                  <a:pt x="259443" y="30843"/>
                </a:lnTo>
                <a:lnTo>
                  <a:pt x="330200" y="23585"/>
                </a:lnTo>
                <a:lnTo>
                  <a:pt x="366486" y="27214"/>
                </a:lnTo>
                <a:lnTo>
                  <a:pt x="399143" y="16328"/>
                </a:lnTo>
                <a:lnTo>
                  <a:pt x="431800" y="34471"/>
                </a:lnTo>
                <a:lnTo>
                  <a:pt x="502557" y="32657"/>
                </a:lnTo>
                <a:lnTo>
                  <a:pt x="515257" y="25400"/>
                </a:lnTo>
                <a:lnTo>
                  <a:pt x="564243" y="34471"/>
                </a:lnTo>
                <a:lnTo>
                  <a:pt x="645886" y="27214"/>
                </a:lnTo>
                <a:lnTo>
                  <a:pt x="669472" y="9071"/>
                </a:lnTo>
                <a:lnTo>
                  <a:pt x="732972" y="30843"/>
                </a:lnTo>
                <a:lnTo>
                  <a:pt x="789215" y="12700"/>
                </a:lnTo>
                <a:lnTo>
                  <a:pt x="823686" y="9071"/>
                </a:lnTo>
              </a:path>
            </a:pathLst>
          </a:custGeom>
          <a:blipFill dpi="0" rotWithShape="1">
            <a:blip r:embed="rId9">
              <a:alphaModFix amt="24000"/>
            </a:blip>
            <a:srcRect/>
            <a:tile tx="0" ty="0" sx="100000" sy="100000" flip="none" algn="tl"/>
          </a:blipFill>
          <a:ln w="9525" cap="rnd"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18" name="Freeform: Shape 117">
            <a:extLst>
              <a:ext uri="{FF2B5EF4-FFF2-40B4-BE49-F238E27FC236}">
                <a16:creationId xmlns:a16="http://schemas.microsoft.com/office/drawing/2014/main" id="{F220765B-9FA0-4C1A-8A4E-18D7097E1A08}"/>
              </a:ext>
            </a:extLst>
          </p:cNvPr>
          <p:cNvSpPr/>
          <p:nvPr/>
        </p:nvSpPr>
        <p:spPr bwMode="auto">
          <a:xfrm flipH="1">
            <a:off x="6231105" y="4662494"/>
            <a:ext cx="1035600" cy="45719"/>
          </a:xfrm>
          <a:custGeom>
            <a:avLst/>
            <a:gdLst>
              <a:gd name="connsiteX0" fmla="*/ 0 w 823686"/>
              <a:gd name="connsiteY0" fmla="*/ 0 h 34471"/>
              <a:gd name="connsiteX1" fmla="*/ 47172 w 823686"/>
              <a:gd name="connsiteY1" fmla="*/ 19957 h 34471"/>
              <a:gd name="connsiteX2" fmla="*/ 70757 w 823686"/>
              <a:gd name="connsiteY2" fmla="*/ 16328 h 34471"/>
              <a:gd name="connsiteX3" fmla="*/ 99786 w 823686"/>
              <a:gd name="connsiteY3" fmla="*/ 9071 h 34471"/>
              <a:gd name="connsiteX4" fmla="*/ 128815 w 823686"/>
              <a:gd name="connsiteY4" fmla="*/ 19957 h 34471"/>
              <a:gd name="connsiteX5" fmla="*/ 152400 w 823686"/>
              <a:gd name="connsiteY5" fmla="*/ 29028 h 34471"/>
              <a:gd name="connsiteX6" fmla="*/ 195943 w 823686"/>
              <a:gd name="connsiteY6" fmla="*/ 14514 h 34471"/>
              <a:gd name="connsiteX7" fmla="*/ 232229 w 823686"/>
              <a:gd name="connsiteY7" fmla="*/ 29028 h 34471"/>
              <a:gd name="connsiteX8" fmla="*/ 259443 w 823686"/>
              <a:gd name="connsiteY8" fmla="*/ 30843 h 34471"/>
              <a:gd name="connsiteX9" fmla="*/ 330200 w 823686"/>
              <a:gd name="connsiteY9" fmla="*/ 23585 h 34471"/>
              <a:gd name="connsiteX10" fmla="*/ 366486 w 823686"/>
              <a:gd name="connsiteY10" fmla="*/ 27214 h 34471"/>
              <a:gd name="connsiteX11" fmla="*/ 399143 w 823686"/>
              <a:gd name="connsiteY11" fmla="*/ 16328 h 34471"/>
              <a:gd name="connsiteX12" fmla="*/ 431800 w 823686"/>
              <a:gd name="connsiteY12" fmla="*/ 34471 h 34471"/>
              <a:gd name="connsiteX13" fmla="*/ 502557 w 823686"/>
              <a:gd name="connsiteY13" fmla="*/ 32657 h 34471"/>
              <a:gd name="connsiteX14" fmla="*/ 515257 w 823686"/>
              <a:gd name="connsiteY14" fmla="*/ 25400 h 34471"/>
              <a:gd name="connsiteX15" fmla="*/ 564243 w 823686"/>
              <a:gd name="connsiteY15" fmla="*/ 34471 h 34471"/>
              <a:gd name="connsiteX16" fmla="*/ 645886 w 823686"/>
              <a:gd name="connsiteY16" fmla="*/ 27214 h 34471"/>
              <a:gd name="connsiteX17" fmla="*/ 669472 w 823686"/>
              <a:gd name="connsiteY17" fmla="*/ 9071 h 34471"/>
              <a:gd name="connsiteX18" fmla="*/ 732972 w 823686"/>
              <a:gd name="connsiteY18" fmla="*/ 30843 h 34471"/>
              <a:gd name="connsiteX19" fmla="*/ 789215 w 823686"/>
              <a:gd name="connsiteY19" fmla="*/ 12700 h 34471"/>
              <a:gd name="connsiteX20" fmla="*/ 823686 w 823686"/>
              <a:gd name="connsiteY20" fmla="*/ 9071 h 3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3686" h="34471">
                <a:moveTo>
                  <a:pt x="0" y="0"/>
                </a:moveTo>
                <a:lnTo>
                  <a:pt x="47172" y="19957"/>
                </a:lnTo>
                <a:lnTo>
                  <a:pt x="70757" y="16328"/>
                </a:lnTo>
                <a:lnTo>
                  <a:pt x="99786" y="9071"/>
                </a:lnTo>
                <a:lnTo>
                  <a:pt x="128815" y="19957"/>
                </a:lnTo>
                <a:lnTo>
                  <a:pt x="152400" y="29028"/>
                </a:lnTo>
                <a:lnTo>
                  <a:pt x="195943" y="14514"/>
                </a:lnTo>
                <a:lnTo>
                  <a:pt x="232229" y="29028"/>
                </a:lnTo>
                <a:lnTo>
                  <a:pt x="259443" y="30843"/>
                </a:lnTo>
                <a:lnTo>
                  <a:pt x="330200" y="23585"/>
                </a:lnTo>
                <a:lnTo>
                  <a:pt x="366486" y="27214"/>
                </a:lnTo>
                <a:lnTo>
                  <a:pt x="399143" y="16328"/>
                </a:lnTo>
                <a:lnTo>
                  <a:pt x="431800" y="34471"/>
                </a:lnTo>
                <a:lnTo>
                  <a:pt x="502557" y="32657"/>
                </a:lnTo>
                <a:lnTo>
                  <a:pt x="515257" y="25400"/>
                </a:lnTo>
                <a:lnTo>
                  <a:pt x="564243" y="34471"/>
                </a:lnTo>
                <a:lnTo>
                  <a:pt x="645886" y="27214"/>
                </a:lnTo>
                <a:lnTo>
                  <a:pt x="669472" y="9071"/>
                </a:lnTo>
                <a:lnTo>
                  <a:pt x="732972" y="30843"/>
                </a:lnTo>
                <a:lnTo>
                  <a:pt x="789215" y="12700"/>
                </a:lnTo>
                <a:lnTo>
                  <a:pt x="823686" y="9071"/>
                </a:lnTo>
              </a:path>
            </a:pathLst>
          </a:custGeom>
          <a:blipFill dpi="0" rotWithShape="1">
            <a:blip r:embed="rId9">
              <a:alphaModFix amt="24000"/>
            </a:blip>
            <a:srcRect/>
            <a:tile tx="0" ty="0" sx="100000" sy="100000" flip="none" algn="tl"/>
          </a:blipFill>
          <a:ln w="9525" cap="rnd"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19" name="Rectangle 118">
            <a:extLst>
              <a:ext uri="{FF2B5EF4-FFF2-40B4-BE49-F238E27FC236}">
                <a16:creationId xmlns:a16="http://schemas.microsoft.com/office/drawing/2014/main" id="{E966B236-F340-42D5-B06F-2A53BB7B4B9A}"/>
              </a:ext>
            </a:extLst>
          </p:cNvPr>
          <p:cNvSpPr/>
          <p:nvPr/>
        </p:nvSpPr>
        <p:spPr bwMode="auto">
          <a:xfrm>
            <a:off x="3249" y="3203850"/>
            <a:ext cx="833707" cy="1458644"/>
          </a:xfrm>
          <a:prstGeom prst="rect">
            <a:avLst/>
          </a:prstGeom>
          <a:blipFill>
            <a:blip r:embed="rId9">
              <a:alphaModFix amt="24000"/>
            </a:blip>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20" name="Rectangle 119">
            <a:extLst>
              <a:ext uri="{FF2B5EF4-FFF2-40B4-BE49-F238E27FC236}">
                <a16:creationId xmlns:a16="http://schemas.microsoft.com/office/drawing/2014/main" id="{A3D13354-D0A6-45CB-963A-B031A01B4D20}"/>
              </a:ext>
            </a:extLst>
          </p:cNvPr>
          <p:cNvSpPr/>
          <p:nvPr/>
        </p:nvSpPr>
        <p:spPr bwMode="auto">
          <a:xfrm>
            <a:off x="1408420" y="3203849"/>
            <a:ext cx="1036416" cy="1462277"/>
          </a:xfrm>
          <a:prstGeom prst="rect">
            <a:avLst/>
          </a:prstGeom>
          <a:blipFill>
            <a:blip r:embed="rId9">
              <a:alphaModFix amt="24000"/>
            </a:blip>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21" name="Rectangle 120">
            <a:extLst>
              <a:ext uri="{FF2B5EF4-FFF2-40B4-BE49-F238E27FC236}">
                <a16:creationId xmlns:a16="http://schemas.microsoft.com/office/drawing/2014/main" id="{93EBE595-034A-459D-B9EC-101CC27B003C}"/>
              </a:ext>
            </a:extLst>
          </p:cNvPr>
          <p:cNvSpPr/>
          <p:nvPr/>
        </p:nvSpPr>
        <p:spPr bwMode="auto">
          <a:xfrm>
            <a:off x="3016494" y="3203849"/>
            <a:ext cx="1036416" cy="1462277"/>
          </a:xfrm>
          <a:prstGeom prst="rect">
            <a:avLst/>
          </a:prstGeom>
          <a:blipFill>
            <a:blip r:embed="rId9">
              <a:alphaModFix amt="24000"/>
            </a:blip>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22" name="Rectangle 121">
            <a:extLst>
              <a:ext uri="{FF2B5EF4-FFF2-40B4-BE49-F238E27FC236}">
                <a16:creationId xmlns:a16="http://schemas.microsoft.com/office/drawing/2014/main" id="{00A10E1B-B7BE-466D-8E05-9BE86EAB2898}"/>
              </a:ext>
            </a:extLst>
          </p:cNvPr>
          <p:cNvSpPr/>
          <p:nvPr/>
        </p:nvSpPr>
        <p:spPr bwMode="auto">
          <a:xfrm>
            <a:off x="4624374" y="3203849"/>
            <a:ext cx="1036416" cy="1462277"/>
          </a:xfrm>
          <a:prstGeom prst="rect">
            <a:avLst/>
          </a:prstGeom>
          <a:blipFill>
            <a:blip r:embed="rId9">
              <a:alphaModFix amt="24000"/>
            </a:blip>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23" name="Rectangle 122">
            <a:extLst>
              <a:ext uri="{FF2B5EF4-FFF2-40B4-BE49-F238E27FC236}">
                <a16:creationId xmlns:a16="http://schemas.microsoft.com/office/drawing/2014/main" id="{984CEBC5-6429-4D3B-B1BD-9A1877BA668A}"/>
              </a:ext>
            </a:extLst>
          </p:cNvPr>
          <p:cNvSpPr/>
          <p:nvPr/>
        </p:nvSpPr>
        <p:spPr bwMode="auto">
          <a:xfrm>
            <a:off x="6232704" y="3203849"/>
            <a:ext cx="1036416" cy="1462277"/>
          </a:xfrm>
          <a:prstGeom prst="rect">
            <a:avLst/>
          </a:prstGeom>
          <a:blipFill>
            <a:blip r:embed="rId9">
              <a:alphaModFix amt="24000"/>
            </a:blip>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24" name="Freeform: Shape 123">
            <a:extLst>
              <a:ext uri="{FF2B5EF4-FFF2-40B4-BE49-F238E27FC236}">
                <a16:creationId xmlns:a16="http://schemas.microsoft.com/office/drawing/2014/main" id="{BABA47C0-7BD7-4366-B51F-18BBC09BE5DF}"/>
              </a:ext>
            </a:extLst>
          </p:cNvPr>
          <p:cNvSpPr/>
          <p:nvPr/>
        </p:nvSpPr>
        <p:spPr bwMode="auto">
          <a:xfrm flipH="1">
            <a:off x="7839745" y="4662494"/>
            <a:ext cx="1035600" cy="45719"/>
          </a:xfrm>
          <a:custGeom>
            <a:avLst/>
            <a:gdLst>
              <a:gd name="connsiteX0" fmla="*/ 0 w 823686"/>
              <a:gd name="connsiteY0" fmla="*/ 0 h 34471"/>
              <a:gd name="connsiteX1" fmla="*/ 47172 w 823686"/>
              <a:gd name="connsiteY1" fmla="*/ 19957 h 34471"/>
              <a:gd name="connsiteX2" fmla="*/ 70757 w 823686"/>
              <a:gd name="connsiteY2" fmla="*/ 16328 h 34471"/>
              <a:gd name="connsiteX3" fmla="*/ 99786 w 823686"/>
              <a:gd name="connsiteY3" fmla="*/ 9071 h 34471"/>
              <a:gd name="connsiteX4" fmla="*/ 128815 w 823686"/>
              <a:gd name="connsiteY4" fmla="*/ 19957 h 34471"/>
              <a:gd name="connsiteX5" fmla="*/ 152400 w 823686"/>
              <a:gd name="connsiteY5" fmla="*/ 29028 h 34471"/>
              <a:gd name="connsiteX6" fmla="*/ 195943 w 823686"/>
              <a:gd name="connsiteY6" fmla="*/ 14514 h 34471"/>
              <a:gd name="connsiteX7" fmla="*/ 232229 w 823686"/>
              <a:gd name="connsiteY7" fmla="*/ 29028 h 34471"/>
              <a:gd name="connsiteX8" fmla="*/ 259443 w 823686"/>
              <a:gd name="connsiteY8" fmla="*/ 30843 h 34471"/>
              <a:gd name="connsiteX9" fmla="*/ 330200 w 823686"/>
              <a:gd name="connsiteY9" fmla="*/ 23585 h 34471"/>
              <a:gd name="connsiteX10" fmla="*/ 366486 w 823686"/>
              <a:gd name="connsiteY10" fmla="*/ 27214 h 34471"/>
              <a:gd name="connsiteX11" fmla="*/ 399143 w 823686"/>
              <a:gd name="connsiteY11" fmla="*/ 16328 h 34471"/>
              <a:gd name="connsiteX12" fmla="*/ 431800 w 823686"/>
              <a:gd name="connsiteY12" fmla="*/ 34471 h 34471"/>
              <a:gd name="connsiteX13" fmla="*/ 502557 w 823686"/>
              <a:gd name="connsiteY13" fmla="*/ 32657 h 34471"/>
              <a:gd name="connsiteX14" fmla="*/ 515257 w 823686"/>
              <a:gd name="connsiteY14" fmla="*/ 25400 h 34471"/>
              <a:gd name="connsiteX15" fmla="*/ 564243 w 823686"/>
              <a:gd name="connsiteY15" fmla="*/ 34471 h 34471"/>
              <a:gd name="connsiteX16" fmla="*/ 645886 w 823686"/>
              <a:gd name="connsiteY16" fmla="*/ 27214 h 34471"/>
              <a:gd name="connsiteX17" fmla="*/ 669472 w 823686"/>
              <a:gd name="connsiteY17" fmla="*/ 9071 h 34471"/>
              <a:gd name="connsiteX18" fmla="*/ 732972 w 823686"/>
              <a:gd name="connsiteY18" fmla="*/ 30843 h 34471"/>
              <a:gd name="connsiteX19" fmla="*/ 789215 w 823686"/>
              <a:gd name="connsiteY19" fmla="*/ 12700 h 34471"/>
              <a:gd name="connsiteX20" fmla="*/ 823686 w 823686"/>
              <a:gd name="connsiteY20" fmla="*/ 9071 h 3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3686" h="34471">
                <a:moveTo>
                  <a:pt x="0" y="0"/>
                </a:moveTo>
                <a:lnTo>
                  <a:pt x="47172" y="19957"/>
                </a:lnTo>
                <a:lnTo>
                  <a:pt x="70757" y="16328"/>
                </a:lnTo>
                <a:lnTo>
                  <a:pt x="99786" y="9071"/>
                </a:lnTo>
                <a:lnTo>
                  <a:pt x="128815" y="19957"/>
                </a:lnTo>
                <a:lnTo>
                  <a:pt x="152400" y="29028"/>
                </a:lnTo>
                <a:lnTo>
                  <a:pt x="195943" y="14514"/>
                </a:lnTo>
                <a:lnTo>
                  <a:pt x="232229" y="29028"/>
                </a:lnTo>
                <a:lnTo>
                  <a:pt x="259443" y="30843"/>
                </a:lnTo>
                <a:lnTo>
                  <a:pt x="330200" y="23585"/>
                </a:lnTo>
                <a:lnTo>
                  <a:pt x="366486" y="27214"/>
                </a:lnTo>
                <a:lnTo>
                  <a:pt x="399143" y="16328"/>
                </a:lnTo>
                <a:lnTo>
                  <a:pt x="431800" y="34471"/>
                </a:lnTo>
                <a:lnTo>
                  <a:pt x="502557" y="32657"/>
                </a:lnTo>
                <a:lnTo>
                  <a:pt x="515257" y="25400"/>
                </a:lnTo>
                <a:lnTo>
                  <a:pt x="564243" y="34471"/>
                </a:lnTo>
                <a:lnTo>
                  <a:pt x="645886" y="27214"/>
                </a:lnTo>
                <a:lnTo>
                  <a:pt x="669472" y="9071"/>
                </a:lnTo>
                <a:lnTo>
                  <a:pt x="732972" y="30843"/>
                </a:lnTo>
                <a:lnTo>
                  <a:pt x="789215" y="12700"/>
                </a:lnTo>
                <a:lnTo>
                  <a:pt x="823686" y="9071"/>
                </a:lnTo>
              </a:path>
            </a:pathLst>
          </a:custGeom>
          <a:blipFill dpi="0" rotWithShape="1">
            <a:blip r:embed="rId9">
              <a:alphaModFix amt="24000"/>
            </a:blip>
            <a:srcRect/>
            <a:tile tx="0" ty="0" sx="100000" sy="100000" flip="none" algn="tl"/>
          </a:blipFill>
          <a:ln w="9525" cap="rnd"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25" name="Freeform: Shape 124">
            <a:extLst>
              <a:ext uri="{FF2B5EF4-FFF2-40B4-BE49-F238E27FC236}">
                <a16:creationId xmlns:a16="http://schemas.microsoft.com/office/drawing/2014/main" id="{97A3DFF9-9310-4994-AB5D-FD8F52FDF827}"/>
              </a:ext>
            </a:extLst>
          </p:cNvPr>
          <p:cNvSpPr/>
          <p:nvPr/>
        </p:nvSpPr>
        <p:spPr bwMode="auto">
          <a:xfrm>
            <a:off x="8873791" y="4662494"/>
            <a:ext cx="1035600" cy="45719"/>
          </a:xfrm>
          <a:custGeom>
            <a:avLst/>
            <a:gdLst>
              <a:gd name="connsiteX0" fmla="*/ 0 w 823686"/>
              <a:gd name="connsiteY0" fmla="*/ 0 h 34471"/>
              <a:gd name="connsiteX1" fmla="*/ 47172 w 823686"/>
              <a:gd name="connsiteY1" fmla="*/ 19957 h 34471"/>
              <a:gd name="connsiteX2" fmla="*/ 70757 w 823686"/>
              <a:gd name="connsiteY2" fmla="*/ 16328 h 34471"/>
              <a:gd name="connsiteX3" fmla="*/ 99786 w 823686"/>
              <a:gd name="connsiteY3" fmla="*/ 9071 h 34471"/>
              <a:gd name="connsiteX4" fmla="*/ 128815 w 823686"/>
              <a:gd name="connsiteY4" fmla="*/ 19957 h 34471"/>
              <a:gd name="connsiteX5" fmla="*/ 152400 w 823686"/>
              <a:gd name="connsiteY5" fmla="*/ 29028 h 34471"/>
              <a:gd name="connsiteX6" fmla="*/ 195943 w 823686"/>
              <a:gd name="connsiteY6" fmla="*/ 14514 h 34471"/>
              <a:gd name="connsiteX7" fmla="*/ 232229 w 823686"/>
              <a:gd name="connsiteY7" fmla="*/ 29028 h 34471"/>
              <a:gd name="connsiteX8" fmla="*/ 259443 w 823686"/>
              <a:gd name="connsiteY8" fmla="*/ 30843 h 34471"/>
              <a:gd name="connsiteX9" fmla="*/ 330200 w 823686"/>
              <a:gd name="connsiteY9" fmla="*/ 23585 h 34471"/>
              <a:gd name="connsiteX10" fmla="*/ 366486 w 823686"/>
              <a:gd name="connsiteY10" fmla="*/ 27214 h 34471"/>
              <a:gd name="connsiteX11" fmla="*/ 399143 w 823686"/>
              <a:gd name="connsiteY11" fmla="*/ 16328 h 34471"/>
              <a:gd name="connsiteX12" fmla="*/ 431800 w 823686"/>
              <a:gd name="connsiteY12" fmla="*/ 34471 h 34471"/>
              <a:gd name="connsiteX13" fmla="*/ 502557 w 823686"/>
              <a:gd name="connsiteY13" fmla="*/ 32657 h 34471"/>
              <a:gd name="connsiteX14" fmla="*/ 515257 w 823686"/>
              <a:gd name="connsiteY14" fmla="*/ 25400 h 34471"/>
              <a:gd name="connsiteX15" fmla="*/ 564243 w 823686"/>
              <a:gd name="connsiteY15" fmla="*/ 34471 h 34471"/>
              <a:gd name="connsiteX16" fmla="*/ 645886 w 823686"/>
              <a:gd name="connsiteY16" fmla="*/ 27214 h 34471"/>
              <a:gd name="connsiteX17" fmla="*/ 669472 w 823686"/>
              <a:gd name="connsiteY17" fmla="*/ 9071 h 34471"/>
              <a:gd name="connsiteX18" fmla="*/ 732972 w 823686"/>
              <a:gd name="connsiteY18" fmla="*/ 30843 h 34471"/>
              <a:gd name="connsiteX19" fmla="*/ 789215 w 823686"/>
              <a:gd name="connsiteY19" fmla="*/ 12700 h 34471"/>
              <a:gd name="connsiteX20" fmla="*/ 823686 w 823686"/>
              <a:gd name="connsiteY20" fmla="*/ 9071 h 3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3686" h="34471">
                <a:moveTo>
                  <a:pt x="0" y="0"/>
                </a:moveTo>
                <a:lnTo>
                  <a:pt x="47172" y="19957"/>
                </a:lnTo>
                <a:lnTo>
                  <a:pt x="70757" y="16328"/>
                </a:lnTo>
                <a:lnTo>
                  <a:pt x="99786" y="9071"/>
                </a:lnTo>
                <a:lnTo>
                  <a:pt x="128815" y="19957"/>
                </a:lnTo>
                <a:lnTo>
                  <a:pt x="152400" y="29028"/>
                </a:lnTo>
                <a:lnTo>
                  <a:pt x="195943" y="14514"/>
                </a:lnTo>
                <a:lnTo>
                  <a:pt x="232229" y="29028"/>
                </a:lnTo>
                <a:lnTo>
                  <a:pt x="259443" y="30843"/>
                </a:lnTo>
                <a:lnTo>
                  <a:pt x="330200" y="23585"/>
                </a:lnTo>
                <a:lnTo>
                  <a:pt x="366486" y="27214"/>
                </a:lnTo>
                <a:lnTo>
                  <a:pt x="399143" y="16328"/>
                </a:lnTo>
                <a:lnTo>
                  <a:pt x="431800" y="34471"/>
                </a:lnTo>
                <a:lnTo>
                  <a:pt x="502557" y="32657"/>
                </a:lnTo>
                <a:lnTo>
                  <a:pt x="515257" y="25400"/>
                </a:lnTo>
                <a:lnTo>
                  <a:pt x="564243" y="34471"/>
                </a:lnTo>
                <a:lnTo>
                  <a:pt x="645886" y="27214"/>
                </a:lnTo>
                <a:lnTo>
                  <a:pt x="669472" y="9071"/>
                </a:lnTo>
                <a:lnTo>
                  <a:pt x="732972" y="30843"/>
                </a:lnTo>
                <a:lnTo>
                  <a:pt x="789215" y="12700"/>
                </a:lnTo>
                <a:lnTo>
                  <a:pt x="823686" y="9071"/>
                </a:lnTo>
              </a:path>
            </a:pathLst>
          </a:custGeom>
          <a:blipFill dpi="0" rotWithShape="1">
            <a:blip r:embed="rId9">
              <a:alphaModFix amt="24000"/>
            </a:blip>
            <a:srcRect/>
            <a:tile tx="0" ty="0" sx="100000" sy="100000" flip="none" algn="tl"/>
          </a:blipFill>
          <a:ln w="9525" cap="rnd"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26" name="Freeform: Shape 125">
            <a:extLst>
              <a:ext uri="{FF2B5EF4-FFF2-40B4-BE49-F238E27FC236}">
                <a16:creationId xmlns:a16="http://schemas.microsoft.com/office/drawing/2014/main" id="{0AB7E231-3AE3-4C15-9B11-FC332BA66F42}"/>
              </a:ext>
            </a:extLst>
          </p:cNvPr>
          <p:cNvSpPr/>
          <p:nvPr/>
        </p:nvSpPr>
        <p:spPr bwMode="auto">
          <a:xfrm flipH="1">
            <a:off x="9915481" y="4662494"/>
            <a:ext cx="1035600" cy="45719"/>
          </a:xfrm>
          <a:custGeom>
            <a:avLst/>
            <a:gdLst>
              <a:gd name="connsiteX0" fmla="*/ 0 w 823686"/>
              <a:gd name="connsiteY0" fmla="*/ 0 h 34471"/>
              <a:gd name="connsiteX1" fmla="*/ 47172 w 823686"/>
              <a:gd name="connsiteY1" fmla="*/ 19957 h 34471"/>
              <a:gd name="connsiteX2" fmla="*/ 70757 w 823686"/>
              <a:gd name="connsiteY2" fmla="*/ 16328 h 34471"/>
              <a:gd name="connsiteX3" fmla="*/ 99786 w 823686"/>
              <a:gd name="connsiteY3" fmla="*/ 9071 h 34471"/>
              <a:gd name="connsiteX4" fmla="*/ 128815 w 823686"/>
              <a:gd name="connsiteY4" fmla="*/ 19957 h 34471"/>
              <a:gd name="connsiteX5" fmla="*/ 152400 w 823686"/>
              <a:gd name="connsiteY5" fmla="*/ 29028 h 34471"/>
              <a:gd name="connsiteX6" fmla="*/ 195943 w 823686"/>
              <a:gd name="connsiteY6" fmla="*/ 14514 h 34471"/>
              <a:gd name="connsiteX7" fmla="*/ 232229 w 823686"/>
              <a:gd name="connsiteY7" fmla="*/ 29028 h 34471"/>
              <a:gd name="connsiteX8" fmla="*/ 259443 w 823686"/>
              <a:gd name="connsiteY8" fmla="*/ 30843 h 34471"/>
              <a:gd name="connsiteX9" fmla="*/ 330200 w 823686"/>
              <a:gd name="connsiteY9" fmla="*/ 23585 h 34471"/>
              <a:gd name="connsiteX10" fmla="*/ 366486 w 823686"/>
              <a:gd name="connsiteY10" fmla="*/ 27214 h 34471"/>
              <a:gd name="connsiteX11" fmla="*/ 399143 w 823686"/>
              <a:gd name="connsiteY11" fmla="*/ 16328 h 34471"/>
              <a:gd name="connsiteX12" fmla="*/ 431800 w 823686"/>
              <a:gd name="connsiteY12" fmla="*/ 34471 h 34471"/>
              <a:gd name="connsiteX13" fmla="*/ 502557 w 823686"/>
              <a:gd name="connsiteY13" fmla="*/ 32657 h 34471"/>
              <a:gd name="connsiteX14" fmla="*/ 515257 w 823686"/>
              <a:gd name="connsiteY14" fmla="*/ 25400 h 34471"/>
              <a:gd name="connsiteX15" fmla="*/ 564243 w 823686"/>
              <a:gd name="connsiteY15" fmla="*/ 34471 h 34471"/>
              <a:gd name="connsiteX16" fmla="*/ 645886 w 823686"/>
              <a:gd name="connsiteY16" fmla="*/ 27214 h 34471"/>
              <a:gd name="connsiteX17" fmla="*/ 669472 w 823686"/>
              <a:gd name="connsiteY17" fmla="*/ 9071 h 34471"/>
              <a:gd name="connsiteX18" fmla="*/ 732972 w 823686"/>
              <a:gd name="connsiteY18" fmla="*/ 30843 h 34471"/>
              <a:gd name="connsiteX19" fmla="*/ 789215 w 823686"/>
              <a:gd name="connsiteY19" fmla="*/ 12700 h 34471"/>
              <a:gd name="connsiteX20" fmla="*/ 823686 w 823686"/>
              <a:gd name="connsiteY20" fmla="*/ 9071 h 3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3686" h="34471">
                <a:moveTo>
                  <a:pt x="0" y="0"/>
                </a:moveTo>
                <a:lnTo>
                  <a:pt x="47172" y="19957"/>
                </a:lnTo>
                <a:lnTo>
                  <a:pt x="70757" y="16328"/>
                </a:lnTo>
                <a:lnTo>
                  <a:pt x="99786" y="9071"/>
                </a:lnTo>
                <a:lnTo>
                  <a:pt x="128815" y="19957"/>
                </a:lnTo>
                <a:lnTo>
                  <a:pt x="152400" y="29028"/>
                </a:lnTo>
                <a:lnTo>
                  <a:pt x="195943" y="14514"/>
                </a:lnTo>
                <a:lnTo>
                  <a:pt x="232229" y="29028"/>
                </a:lnTo>
                <a:lnTo>
                  <a:pt x="259443" y="30843"/>
                </a:lnTo>
                <a:lnTo>
                  <a:pt x="330200" y="23585"/>
                </a:lnTo>
                <a:lnTo>
                  <a:pt x="366486" y="27214"/>
                </a:lnTo>
                <a:lnTo>
                  <a:pt x="399143" y="16328"/>
                </a:lnTo>
                <a:lnTo>
                  <a:pt x="431800" y="34471"/>
                </a:lnTo>
                <a:lnTo>
                  <a:pt x="502557" y="32657"/>
                </a:lnTo>
                <a:lnTo>
                  <a:pt x="515257" y="25400"/>
                </a:lnTo>
                <a:lnTo>
                  <a:pt x="564243" y="34471"/>
                </a:lnTo>
                <a:lnTo>
                  <a:pt x="645886" y="27214"/>
                </a:lnTo>
                <a:lnTo>
                  <a:pt x="669472" y="9071"/>
                </a:lnTo>
                <a:lnTo>
                  <a:pt x="732972" y="30843"/>
                </a:lnTo>
                <a:lnTo>
                  <a:pt x="789215" y="12700"/>
                </a:lnTo>
                <a:lnTo>
                  <a:pt x="823686" y="9071"/>
                </a:lnTo>
              </a:path>
            </a:pathLst>
          </a:custGeom>
          <a:blipFill dpi="0" rotWithShape="1">
            <a:blip r:embed="rId9">
              <a:alphaModFix amt="24000"/>
            </a:blip>
            <a:srcRect/>
            <a:tile tx="0" ty="0" sx="100000" sy="100000" flip="none" algn="tl"/>
          </a:blipFill>
          <a:ln w="9525" cap="rnd"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27" name="Freeform: Shape 126">
            <a:extLst>
              <a:ext uri="{FF2B5EF4-FFF2-40B4-BE49-F238E27FC236}">
                <a16:creationId xmlns:a16="http://schemas.microsoft.com/office/drawing/2014/main" id="{1E717C53-E783-41EA-A029-855FEBAD746C}"/>
              </a:ext>
            </a:extLst>
          </p:cNvPr>
          <p:cNvSpPr/>
          <p:nvPr/>
        </p:nvSpPr>
        <p:spPr bwMode="auto">
          <a:xfrm>
            <a:off x="10949527" y="4662494"/>
            <a:ext cx="1251812" cy="45719"/>
          </a:xfrm>
          <a:custGeom>
            <a:avLst/>
            <a:gdLst>
              <a:gd name="connsiteX0" fmla="*/ 0 w 823686"/>
              <a:gd name="connsiteY0" fmla="*/ 0 h 34471"/>
              <a:gd name="connsiteX1" fmla="*/ 47172 w 823686"/>
              <a:gd name="connsiteY1" fmla="*/ 19957 h 34471"/>
              <a:gd name="connsiteX2" fmla="*/ 70757 w 823686"/>
              <a:gd name="connsiteY2" fmla="*/ 16328 h 34471"/>
              <a:gd name="connsiteX3" fmla="*/ 99786 w 823686"/>
              <a:gd name="connsiteY3" fmla="*/ 9071 h 34471"/>
              <a:gd name="connsiteX4" fmla="*/ 128815 w 823686"/>
              <a:gd name="connsiteY4" fmla="*/ 19957 h 34471"/>
              <a:gd name="connsiteX5" fmla="*/ 152400 w 823686"/>
              <a:gd name="connsiteY5" fmla="*/ 29028 h 34471"/>
              <a:gd name="connsiteX6" fmla="*/ 195943 w 823686"/>
              <a:gd name="connsiteY6" fmla="*/ 14514 h 34471"/>
              <a:gd name="connsiteX7" fmla="*/ 232229 w 823686"/>
              <a:gd name="connsiteY7" fmla="*/ 29028 h 34471"/>
              <a:gd name="connsiteX8" fmla="*/ 259443 w 823686"/>
              <a:gd name="connsiteY8" fmla="*/ 30843 h 34471"/>
              <a:gd name="connsiteX9" fmla="*/ 330200 w 823686"/>
              <a:gd name="connsiteY9" fmla="*/ 23585 h 34471"/>
              <a:gd name="connsiteX10" fmla="*/ 366486 w 823686"/>
              <a:gd name="connsiteY10" fmla="*/ 27214 h 34471"/>
              <a:gd name="connsiteX11" fmla="*/ 399143 w 823686"/>
              <a:gd name="connsiteY11" fmla="*/ 16328 h 34471"/>
              <a:gd name="connsiteX12" fmla="*/ 431800 w 823686"/>
              <a:gd name="connsiteY12" fmla="*/ 34471 h 34471"/>
              <a:gd name="connsiteX13" fmla="*/ 502557 w 823686"/>
              <a:gd name="connsiteY13" fmla="*/ 32657 h 34471"/>
              <a:gd name="connsiteX14" fmla="*/ 515257 w 823686"/>
              <a:gd name="connsiteY14" fmla="*/ 25400 h 34471"/>
              <a:gd name="connsiteX15" fmla="*/ 564243 w 823686"/>
              <a:gd name="connsiteY15" fmla="*/ 34471 h 34471"/>
              <a:gd name="connsiteX16" fmla="*/ 645886 w 823686"/>
              <a:gd name="connsiteY16" fmla="*/ 27214 h 34471"/>
              <a:gd name="connsiteX17" fmla="*/ 669472 w 823686"/>
              <a:gd name="connsiteY17" fmla="*/ 9071 h 34471"/>
              <a:gd name="connsiteX18" fmla="*/ 732972 w 823686"/>
              <a:gd name="connsiteY18" fmla="*/ 30843 h 34471"/>
              <a:gd name="connsiteX19" fmla="*/ 789215 w 823686"/>
              <a:gd name="connsiteY19" fmla="*/ 12700 h 34471"/>
              <a:gd name="connsiteX20" fmla="*/ 823686 w 823686"/>
              <a:gd name="connsiteY20" fmla="*/ 9071 h 3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3686" h="34471">
                <a:moveTo>
                  <a:pt x="0" y="0"/>
                </a:moveTo>
                <a:lnTo>
                  <a:pt x="47172" y="19957"/>
                </a:lnTo>
                <a:lnTo>
                  <a:pt x="70757" y="16328"/>
                </a:lnTo>
                <a:lnTo>
                  <a:pt x="99786" y="9071"/>
                </a:lnTo>
                <a:lnTo>
                  <a:pt x="128815" y="19957"/>
                </a:lnTo>
                <a:lnTo>
                  <a:pt x="152400" y="29028"/>
                </a:lnTo>
                <a:lnTo>
                  <a:pt x="195943" y="14514"/>
                </a:lnTo>
                <a:lnTo>
                  <a:pt x="232229" y="29028"/>
                </a:lnTo>
                <a:lnTo>
                  <a:pt x="259443" y="30843"/>
                </a:lnTo>
                <a:lnTo>
                  <a:pt x="330200" y="23585"/>
                </a:lnTo>
                <a:lnTo>
                  <a:pt x="366486" y="27214"/>
                </a:lnTo>
                <a:lnTo>
                  <a:pt x="399143" y="16328"/>
                </a:lnTo>
                <a:lnTo>
                  <a:pt x="431800" y="34471"/>
                </a:lnTo>
                <a:lnTo>
                  <a:pt x="502557" y="32657"/>
                </a:lnTo>
                <a:lnTo>
                  <a:pt x="515257" y="25400"/>
                </a:lnTo>
                <a:lnTo>
                  <a:pt x="564243" y="34471"/>
                </a:lnTo>
                <a:lnTo>
                  <a:pt x="645886" y="27214"/>
                </a:lnTo>
                <a:lnTo>
                  <a:pt x="669472" y="9071"/>
                </a:lnTo>
                <a:lnTo>
                  <a:pt x="732972" y="30843"/>
                </a:lnTo>
                <a:lnTo>
                  <a:pt x="789215" y="12700"/>
                </a:lnTo>
                <a:lnTo>
                  <a:pt x="823686" y="9071"/>
                </a:lnTo>
              </a:path>
            </a:pathLst>
          </a:custGeom>
          <a:blipFill dpi="0" rotWithShape="1">
            <a:blip r:embed="rId9">
              <a:alphaModFix amt="24000"/>
            </a:blip>
            <a:srcRect/>
            <a:tile tx="0" ty="0" sx="100000" sy="100000" flip="none" algn="tl"/>
          </a:blipFill>
          <a:ln w="9525" cap="rnd"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28" name="Rectangle 127">
            <a:extLst>
              <a:ext uri="{FF2B5EF4-FFF2-40B4-BE49-F238E27FC236}">
                <a16:creationId xmlns:a16="http://schemas.microsoft.com/office/drawing/2014/main" id="{745FAF3F-CA3C-42DC-B5ED-9915B216AB93}"/>
              </a:ext>
            </a:extLst>
          </p:cNvPr>
          <p:cNvSpPr/>
          <p:nvPr/>
        </p:nvSpPr>
        <p:spPr bwMode="auto">
          <a:xfrm>
            <a:off x="7838312" y="3206570"/>
            <a:ext cx="4363027" cy="1462277"/>
          </a:xfrm>
          <a:prstGeom prst="rect">
            <a:avLst/>
          </a:prstGeom>
          <a:blipFill>
            <a:blip r:embed="rId9">
              <a:alphaModFix amt="24000"/>
            </a:blip>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29" name="Freeform: Shape 128">
            <a:extLst>
              <a:ext uri="{FF2B5EF4-FFF2-40B4-BE49-F238E27FC236}">
                <a16:creationId xmlns:a16="http://schemas.microsoft.com/office/drawing/2014/main" id="{3E4C1940-E458-4369-8C0D-DF9D7CCB3A31}"/>
              </a:ext>
            </a:extLst>
          </p:cNvPr>
          <p:cNvSpPr/>
          <p:nvPr/>
        </p:nvSpPr>
        <p:spPr bwMode="auto">
          <a:xfrm flipH="1" flipV="1">
            <a:off x="5046" y="5796967"/>
            <a:ext cx="1035600" cy="45719"/>
          </a:xfrm>
          <a:custGeom>
            <a:avLst/>
            <a:gdLst>
              <a:gd name="connsiteX0" fmla="*/ 0 w 823686"/>
              <a:gd name="connsiteY0" fmla="*/ 0 h 34471"/>
              <a:gd name="connsiteX1" fmla="*/ 47172 w 823686"/>
              <a:gd name="connsiteY1" fmla="*/ 19957 h 34471"/>
              <a:gd name="connsiteX2" fmla="*/ 70757 w 823686"/>
              <a:gd name="connsiteY2" fmla="*/ 16328 h 34471"/>
              <a:gd name="connsiteX3" fmla="*/ 99786 w 823686"/>
              <a:gd name="connsiteY3" fmla="*/ 9071 h 34471"/>
              <a:gd name="connsiteX4" fmla="*/ 128815 w 823686"/>
              <a:gd name="connsiteY4" fmla="*/ 19957 h 34471"/>
              <a:gd name="connsiteX5" fmla="*/ 152400 w 823686"/>
              <a:gd name="connsiteY5" fmla="*/ 29028 h 34471"/>
              <a:gd name="connsiteX6" fmla="*/ 195943 w 823686"/>
              <a:gd name="connsiteY6" fmla="*/ 14514 h 34471"/>
              <a:gd name="connsiteX7" fmla="*/ 232229 w 823686"/>
              <a:gd name="connsiteY7" fmla="*/ 29028 h 34471"/>
              <a:gd name="connsiteX8" fmla="*/ 259443 w 823686"/>
              <a:gd name="connsiteY8" fmla="*/ 30843 h 34471"/>
              <a:gd name="connsiteX9" fmla="*/ 330200 w 823686"/>
              <a:gd name="connsiteY9" fmla="*/ 23585 h 34471"/>
              <a:gd name="connsiteX10" fmla="*/ 366486 w 823686"/>
              <a:gd name="connsiteY10" fmla="*/ 27214 h 34471"/>
              <a:gd name="connsiteX11" fmla="*/ 399143 w 823686"/>
              <a:gd name="connsiteY11" fmla="*/ 16328 h 34471"/>
              <a:gd name="connsiteX12" fmla="*/ 431800 w 823686"/>
              <a:gd name="connsiteY12" fmla="*/ 34471 h 34471"/>
              <a:gd name="connsiteX13" fmla="*/ 502557 w 823686"/>
              <a:gd name="connsiteY13" fmla="*/ 32657 h 34471"/>
              <a:gd name="connsiteX14" fmla="*/ 515257 w 823686"/>
              <a:gd name="connsiteY14" fmla="*/ 25400 h 34471"/>
              <a:gd name="connsiteX15" fmla="*/ 564243 w 823686"/>
              <a:gd name="connsiteY15" fmla="*/ 34471 h 34471"/>
              <a:gd name="connsiteX16" fmla="*/ 645886 w 823686"/>
              <a:gd name="connsiteY16" fmla="*/ 27214 h 34471"/>
              <a:gd name="connsiteX17" fmla="*/ 669472 w 823686"/>
              <a:gd name="connsiteY17" fmla="*/ 9071 h 34471"/>
              <a:gd name="connsiteX18" fmla="*/ 732972 w 823686"/>
              <a:gd name="connsiteY18" fmla="*/ 30843 h 34471"/>
              <a:gd name="connsiteX19" fmla="*/ 789215 w 823686"/>
              <a:gd name="connsiteY19" fmla="*/ 12700 h 34471"/>
              <a:gd name="connsiteX20" fmla="*/ 823686 w 823686"/>
              <a:gd name="connsiteY20" fmla="*/ 9071 h 3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3686" h="34471">
                <a:moveTo>
                  <a:pt x="0" y="0"/>
                </a:moveTo>
                <a:lnTo>
                  <a:pt x="47172" y="19957"/>
                </a:lnTo>
                <a:lnTo>
                  <a:pt x="70757" y="16328"/>
                </a:lnTo>
                <a:lnTo>
                  <a:pt x="99786" y="9071"/>
                </a:lnTo>
                <a:lnTo>
                  <a:pt x="128815" y="19957"/>
                </a:lnTo>
                <a:lnTo>
                  <a:pt x="152400" y="29028"/>
                </a:lnTo>
                <a:lnTo>
                  <a:pt x="195943" y="14514"/>
                </a:lnTo>
                <a:lnTo>
                  <a:pt x="232229" y="29028"/>
                </a:lnTo>
                <a:lnTo>
                  <a:pt x="259443" y="30843"/>
                </a:lnTo>
                <a:lnTo>
                  <a:pt x="330200" y="23585"/>
                </a:lnTo>
                <a:lnTo>
                  <a:pt x="366486" y="27214"/>
                </a:lnTo>
                <a:lnTo>
                  <a:pt x="399143" y="16328"/>
                </a:lnTo>
                <a:lnTo>
                  <a:pt x="431800" y="34471"/>
                </a:lnTo>
                <a:lnTo>
                  <a:pt x="502557" y="32657"/>
                </a:lnTo>
                <a:lnTo>
                  <a:pt x="515257" y="25400"/>
                </a:lnTo>
                <a:lnTo>
                  <a:pt x="564243" y="34471"/>
                </a:lnTo>
                <a:lnTo>
                  <a:pt x="645886" y="27214"/>
                </a:lnTo>
                <a:lnTo>
                  <a:pt x="669472" y="9071"/>
                </a:lnTo>
                <a:lnTo>
                  <a:pt x="732972" y="30843"/>
                </a:lnTo>
                <a:lnTo>
                  <a:pt x="789215" y="12700"/>
                </a:lnTo>
                <a:lnTo>
                  <a:pt x="823686" y="9071"/>
                </a:lnTo>
              </a:path>
            </a:pathLst>
          </a:custGeom>
          <a:blipFill dpi="0" rotWithShape="1">
            <a:blip r:embed="rId9">
              <a:alphaModFix amt="24000"/>
            </a:blip>
            <a:srcRect/>
            <a:tile tx="0" ty="0" sx="100000" sy="100000" flip="none" algn="tl"/>
          </a:blipFill>
          <a:ln w="9525" cap="rnd"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30" name="Freeform: Shape 129">
            <a:extLst>
              <a:ext uri="{FF2B5EF4-FFF2-40B4-BE49-F238E27FC236}">
                <a16:creationId xmlns:a16="http://schemas.microsoft.com/office/drawing/2014/main" id="{0252E8EC-E918-4A06-897A-76BB8D501D6F}"/>
              </a:ext>
            </a:extLst>
          </p:cNvPr>
          <p:cNvSpPr/>
          <p:nvPr/>
        </p:nvSpPr>
        <p:spPr bwMode="auto">
          <a:xfrm flipV="1">
            <a:off x="1039092" y="5796967"/>
            <a:ext cx="1035600" cy="45719"/>
          </a:xfrm>
          <a:custGeom>
            <a:avLst/>
            <a:gdLst>
              <a:gd name="connsiteX0" fmla="*/ 0 w 823686"/>
              <a:gd name="connsiteY0" fmla="*/ 0 h 34471"/>
              <a:gd name="connsiteX1" fmla="*/ 47172 w 823686"/>
              <a:gd name="connsiteY1" fmla="*/ 19957 h 34471"/>
              <a:gd name="connsiteX2" fmla="*/ 70757 w 823686"/>
              <a:gd name="connsiteY2" fmla="*/ 16328 h 34471"/>
              <a:gd name="connsiteX3" fmla="*/ 99786 w 823686"/>
              <a:gd name="connsiteY3" fmla="*/ 9071 h 34471"/>
              <a:gd name="connsiteX4" fmla="*/ 128815 w 823686"/>
              <a:gd name="connsiteY4" fmla="*/ 19957 h 34471"/>
              <a:gd name="connsiteX5" fmla="*/ 152400 w 823686"/>
              <a:gd name="connsiteY5" fmla="*/ 29028 h 34471"/>
              <a:gd name="connsiteX6" fmla="*/ 195943 w 823686"/>
              <a:gd name="connsiteY6" fmla="*/ 14514 h 34471"/>
              <a:gd name="connsiteX7" fmla="*/ 232229 w 823686"/>
              <a:gd name="connsiteY7" fmla="*/ 29028 h 34471"/>
              <a:gd name="connsiteX8" fmla="*/ 259443 w 823686"/>
              <a:gd name="connsiteY8" fmla="*/ 30843 h 34471"/>
              <a:gd name="connsiteX9" fmla="*/ 330200 w 823686"/>
              <a:gd name="connsiteY9" fmla="*/ 23585 h 34471"/>
              <a:gd name="connsiteX10" fmla="*/ 366486 w 823686"/>
              <a:gd name="connsiteY10" fmla="*/ 27214 h 34471"/>
              <a:gd name="connsiteX11" fmla="*/ 399143 w 823686"/>
              <a:gd name="connsiteY11" fmla="*/ 16328 h 34471"/>
              <a:gd name="connsiteX12" fmla="*/ 431800 w 823686"/>
              <a:gd name="connsiteY12" fmla="*/ 34471 h 34471"/>
              <a:gd name="connsiteX13" fmla="*/ 502557 w 823686"/>
              <a:gd name="connsiteY13" fmla="*/ 32657 h 34471"/>
              <a:gd name="connsiteX14" fmla="*/ 515257 w 823686"/>
              <a:gd name="connsiteY14" fmla="*/ 25400 h 34471"/>
              <a:gd name="connsiteX15" fmla="*/ 564243 w 823686"/>
              <a:gd name="connsiteY15" fmla="*/ 34471 h 34471"/>
              <a:gd name="connsiteX16" fmla="*/ 645886 w 823686"/>
              <a:gd name="connsiteY16" fmla="*/ 27214 h 34471"/>
              <a:gd name="connsiteX17" fmla="*/ 669472 w 823686"/>
              <a:gd name="connsiteY17" fmla="*/ 9071 h 34471"/>
              <a:gd name="connsiteX18" fmla="*/ 732972 w 823686"/>
              <a:gd name="connsiteY18" fmla="*/ 30843 h 34471"/>
              <a:gd name="connsiteX19" fmla="*/ 789215 w 823686"/>
              <a:gd name="connsiteY19" fmla="*/ 12700 h 34471"/>
              <a:gd name="connsiteX20" fmla="*/ 823686 w 823686"/>
              <a:gd name="connsiteY20" fmla="*/ 9071 h 3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3686" h="34471">
                <a:moveTo>
                  <a:pt x="0" y="0"/>
                </a:moveTo>
                <a:lnTo>
                  <a:pt x="47172" y="19957"/>
                </a:lnTo>
                <a:lnTo>
                  <a:pt x="70757" y="16328"/>
                </a:lnTo>
                <a:lnTo>
                  <a:pt x="99786" y="9071"/>
                </a:lnTo>
                <a:lnTo>
                  <a:pt x="128815" y="19957"/>
                </a:lnTo>
                <a:lnTo>
                  <a:pt x="152400" y="29028"/>
                </a:lnTo>
                <a:lnTo>
                  <a:pt x="195943" y="14514"/>
                </a:lnTo>
                <a:lnTo>
                  <a:pt x="232229" y="29028"/>
                </a:lnTo>
                <a:lnTo>
                  <a:pt x="259443" y="30843"/>
                </a:lnTo>
                <a:lnTo>
                  <a:pt x="330200" y="23585"/>
                </a:lnTo>
                <a:lnTo>
                  <a:pt x="366486" y="27214"/>
                </a:lnTo>
                <a:lnTo>
                  <a:pt x="399143" y="16328"/>
                </a:lnTo>
                <a:lnTo>
                  <a:pt x="431800" y="34471"/>
                </a:lnTo>
                <a:lnTo>
                  <a:pt x="502557" y="32657"/>
                </a:lnTo>
                <a:lnTo>
                  <a:pt x="515257" y="25400"/>
                </a:lnTo>
                <a:lnTo>
                  <a:pt x="564243" y="34471"/>
                </a:lnTo>
                <a:lnTo>
                  <a:pt x="645886" y="27214"/>
                </a:lnTo>
                <a:lnTo>
                  <a:pt x="669472" y="9071"/>
                </a:lnTo>
                <a:lnTo>
                  <a:pt x="732972" y="30843"/>
                </a:lnTo>
                <a:lnTo>
                  <a:pt x="789215" y="12700"/>
                </a:lnTo>
                <a:lnTo>
                  <a:pt x="823686" y="9071"/>
                </a:lnTo>
              </a:path>
            </a:pathLst>
          </a:custGeom>
          <a:blipFill dpi="0" rotWithShape="1">
            <a:blip r:embed="rId9">
              <a:alphaModFix amt="24000"/>
            </a:blip>
            <a:srcRect/>
            <a:tile tx="0" ty="0" sx="100000" sy="100000" flip="none" algn="tl"/>
          </a:blipFill>
          <a:ln w="9525" cap="rnd"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31" name="Freeform: Shape 130">
            <a:extLst>
              <a:ext uri="{FF2B5EF4-FFF2-40B4-BE49-F238E27FC236}">
                <a16:creationId xmlns:a16="http://schemas.microsoft.com/office/drawing/2014/main" id="{A1D011D7-2DD1-4267-AF97-298EECF542EC}"/>
              </a:ext>
            </a:extLst>
          </p:cNvPr>
          <p:cNvSpPr/>
          <p:nvPr/>
        </p:nvSpPr>
        <p:spPr bwMode="auto">
          <a:xfrm flipH="1" flipV="1">
            <a:off x="2080782" y="5796967"/>
            <a:ext cx="1035600" cy="45719"/>
          </a:xfrm>
          <a:custGeom>
            <a:avLst/>
            <a:gdLst>
              <a:gd name="connsiteX0" fmla="*/ 0 w 823686"/>
              <a:gd name="connsiteY0" fmla="*/ 0 h 34471"/>
              <a:gd name="connsiteX1" fmla="*/ 47172 w 823686"/>
              <a:gd name="connsiteY1" fmla="*/ 19957 h 34471"/>
              <a:gd name="connsiteX2" fmla="*/ 70757 w 823686"/>
              <a:gd name="connsiteY2" fmla="*/ 16328 h 34471"/>
              <a:gd name="connsiteX3" fmla="*/ 99786 w 823686"/>
              <a:gd name="connsiteY3" fmla="*/ 9071 h 34471"/>
              <a:gd name="connsiteX4" fmla="*/ 128815 w 823686"/>
              <a:gd name="connsiteY4" fmla="*/ 19957 h 34471"/>
              <a:gd name="connsiteX5" fmla="*/ 152400 w 823686"/>
              <a:gd name="connsiteY5" fmla="*/ 29028 h 34471"/>
              <a:gd name="connsiteX6" fmla="*/ 195943 w 823686"/>
              <a:gd name="connsiteY6" fmla="*/ 14514 h 34471"/>
              <a:gd name="connsiteX7" fmla="*/ 232229 w 823686"/>
              <a:gd name="connsiteY7" fmla="*/ 29028 h 34471"/>
              <a:gd name="connsiteX8" fmla="*/ 259443 w 823686"/>
              <a:gd name="connsiteY8" fmla="*/ 30843 h 34471"/>
              <a:gd name="connsiteX9" fmla="*/ 330200 w 823686"/>
              <a:gd name="connsiteY9" fmla="*/ 23585 h 34471"/>
              <a:gd name="connsiteX10" fmla="*/ 366486 w 823686"/>
              <a:gd name="connsiteY10" fmla="*/ 27214 h 34471"/>
              <a:gd name="connsiteX11" fmla="*/ 399143 w 823686"/>
              <a:gd name="connsiteY11" fmla="*/ 16328 h 34471"/>
              <a:gd name="connsiteX12" fmla="*/ 431800 w 823686"/>
              <a:gd name="connsiteY12" fmla="*/ 34471 h 34471"/>
              <a:gd name="connsiteX13" fmla="*/ 502557 w 823686"/>
              <a:gd name="connsiteY13" fmla="*/ 32657 h 34471"/>
              <a:gd name="connsiteX14" fmla="*/ 515257 w 823686"/>
              <a:gd name="connsiteY14" fmla="*/ 25400 h 34471"/>
              <a:gd name="connsiteX15" fmla="*/ 564243 w 823686"/>
              <a:gd name="connsiteY15" fmla="*/ 34471 h 34471"/>
              <a:gd name="connsiteX16" fmla="*/ 645886 w 823686"/>
              <a:gd name="connsiteY16" fmla="*/ 27214 h 34471"/>
              <a:gd name="connsiteX17" fmla="*/ 669472 w 823686"/>
              <a:gd name="connsiteY17" fmla="*/ 9071 h 34471"/>
              <a:gd name="connsiteX18" fmla="*/ 732972 w 823686"/>
              <a:gd name="connsiteY18" fmla="*/ 30843 h 34471"/>
              <a:gd name="connsiteX19" fmla="*/ 789215 w 823686"/>
              <a:gd name="connsiteY19" fmla="*/ 12700 h 34471"/>
              <a:gd name="connsiteX20" fmla="*/ 823686 w 823686"/>
              <a:gd name="connsiteY20" fmla="*/ 9071 h 3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3686" h="34471">
                <a:moveTo>
                  <a:pt x="0" y="0"/>
                </a:moveTo>
                <a:lnTo>
                  <a:pt x="47172" y="19957"/>
                </a:lnTo>
                <a:lnTo>
                  <a:pt x="70757" y="16328"/>
                </a:lnTo>
                <a:lnTo>
                  <a:pt x="99786" y="9071"/>
                </a:lnTo>
                <a:lnTo>
                  <a:pt x="128815" y="19957"/>
                </a:lnTo>
                <a:lnTo>
                  <a:pt x="152400" y="29028"/>
                </a:lnTo>
                <a:lnTo>
                  <a:pt x="195943" y="14514"/>
                </a:lnTo>
                <a:lnTo>
                  <a:pt x="232229" y="29028"/>
                </a:lnTo>
                <a:lnTo>
                  <a:pt x="259443" y="30843"/>
                </a:lnTo>
                <a:lnTo>
                  <a:pt x="330200" y="23585"/>
                </a:lnTo>
                <a:lnTo>
                  <a:pt x="366486" y="27214"/>
                </a:lnTo>
                <a:lnTo>
                  <a:pt x="399143" y="16328"/>
                </a:lnTo>
                <a:lnTo>
                  <a:pt x="431800" y="34471"/>
                </a:lnTo>
                <a:lnTo>
                  <a:pt x="502557" y="32657"/>
                </a:lnTo>
                <a:lnTo>
                  <a:pt x="515257" y="25400"/>
                </a:lnTo>
                <a:lnTo>
                  <a:pt x="564243" y="34471"/>
                </a:lnTo>
                <a:lnTo>
                  <a:pt x="645886" y="27214"/>
                </a:lnTo>
                <a:lnTo>
                  <a:pt x="669472" y="9071"/>
                </a:lnTo>
                <a:lnTo>
                  <a:pt x="732972" y="30843"/>
                </a:lnTo>
                <a:lnTo>
                  <a:pt x="789215" y="12700"/>
                </a:lnTo>
                <a:lnTo>
                  <a:pt x="823686" y="9071"/>
                </a:lnTo>
              </a:path>
            </a:pathLst>
          </a:custGeom>
          <a:blipFill dpi="0" rotWithShape="1">
            <a:blip r:embed="rId9">
              <a:alphaModFix amt="24000"/>
            </a:blip>
            <a:srcRect/>
            <a:tile tx="0" ty="0" sx="100000" sy="100000" flip="none" algn="tl"/>
          </a:blipFill>
          <a:ln w="9525" cap="rnd"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32" name="Freeform: Shape 131">
            <a:extLst>
              <a:ext uri="{FF2B5EF4-FFF2-40B4-BE49-F238E27FC236}">
                <a16:creationId xmlns:a16="http://schemas.microsoft.com/office/drawing/2014/main" id="{71D7C6D5-F382-40D7-8D39-0C00482D24D2}"/>
              </a:ext>
            </a:extLst>
          </p:cNvPr>
          <p:cNvSpPr/>
          <p:nvPr/>
        </p:nvSpPr>
        <p:spPr bwMode="auto">
          <a:xfrm flipV="1">
            <a:off x="3114828" y="5796967"/>
            <a:ext cx="1251812" cy="45719"/>
          </a:xfrm>
          <a:custGeom>
            <a:avLst/>
            <a:gdLst>
              <a:gd name="connsiteX0" fmla="*/ 0 w 823686"/>
              <a:gd name="connsiteY0" fmla="*/ 0 h 34471"/>
              <a:gd name="connsiteX1" fmla="*/ 47172 w 823686"/>
              <a:gd name="connsiteY1" fmla="*/ 19957 h 34471"/>
              <a:gd name="connsiteX2" fmla="*/ 70757 w 823686"/>
              <a:gd name="connsiteY2" fmla="*/ 16328 h 34471"/>
              <a:gd name="connsiteX3" fmla="*/ 99786 w 823686"/>
              <a:gd name="connsiteY3" fmla="*/ 9071 h 34471"/>
              <a:gd name="connsiteX4" fmla="*/ 128815 w 823686"/>
              <a:gd name="connsiteY4" fmla="*/ 19957 h 34471"/>
              <a:gd name="connsiteX5" fmla="*/ 152400 w 823686"/>
              <a:gd name="connsiteY5" fmla="*/ 29028 h 34471"/>
              <a:gd name="connsiteX6" fmla="*/ 195943 w 823686"/>
              <a:gd name="connsiteY6" fmla="*/ 14514 h 34471"/>
              <a:gd name="connsiteX7" fmla="*/ 232229 w 823686"/>
              <a:gd name="connsiteY7" fmla="*/ 29028 h 34471"/>
              <a:gd name="connsiteX8" fmla="*/ 259443 w 823686"/>
              <a:gd name="connsiteY8" fmla="*/ 30843 h 34471"/>
              <a:gd name="connsiteX9" fmla="*/ 330200 w 823686"/>
              <a:gd name="connsiteY9" fmla="*/ 23585 h 34471"/>
              <a:gd name="connsiteX10" fmla="*/ 366486 w 823686"/>
              <a:gd name="connsiteY10" fmla="*/ 27214 h 34471"/>
              <a:gd name="connsiteX11" fmla="*/ 399143 w 823686"/>
              <a:gd name="connsiteY11" fmla="*/ 16328 h 34471"/>
              <a:gd name="connsiteX12" fmla="*/ 431800 w 823686"/>
              <a:gd name="connsiteY12" fmla="*/ 34471 h 34471"/>
              <a:gd name="connsiteX13" fmla="*/ 502557 w 823686"/>
              <a:gd name="connsiteY13" fmla="*/ 32657 h 34471"/>
              <a:gd name="connsiteX14" fmla="*/ 515257 w 823686"/>
              <a:gd name="connsiteY14" fmla="*/ 25400 h 34471"/>
              <a:gd name="connsiteX15" fmla="*/ 564243 w 823686"/>
              <a:gd name="connsiteY15" fmla="*/ 34471 h 34471"/>
              <a:gd name="connsiteX16" fmla="*/ 645886 w 823686"/>
              <a:gd name="connsiteY16" fmla="*/ 27214 h 34471"/>
              <a:gd name="connsiteX17" fmla="*/ 669472 w 823686"/>
              <a:gd name="connsiteY17" fmla="*/ 9071 h 34471"/>
              <a:gd name="connsiteX18" fmla="*/ 732972 w 823686"/>
              <a:gd name="connsiteY18" fmla="*/ 30843 h 34471"/>
              <a:gd name="connsiteX19" fmla="*/ 789215 w 823686"/>
              <a:gd name="connsiteY19" fmla="*/ 12700 h 34471"/>
              <a:gd name="connsiteX20" fmla="*/ 823686 w 823686"/>
              <a:gd name="connsiteY20" fmla="*/ 9071 h 3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3686" h="34471">
                <a:moveTo>
                  <a:pt x="0" y="0"/>
                </a:moveTo>
                <a:lnTo>
                  <a:pt x="47172" y="19957"/>
                </a:lnTo>
                <a:lnTo>
                  <a:pt x="70757" y="16328"/>
                </a:lnTo>
                <a:lnTo>
                  <a:pt x="99786" y="9071"/>
                </a:lnTo>
                <a:lnTo>
                  <a:pt x="128815" y="19957"/>
                </a:lnTo>
                <a:lnTo>
                  <a:pt x="152400" y="29028"/>
                </a:lnTo>
                <a:lnTo>
                  <a:pt x="195943" y="14514"/>
                </a:lnTo>
                <a:lnTo>
                  <a:pt x="232229" y="29028"/>
                </a:lnTo>
                <a:lnTo>
                  <a:pt x="259443" y="30843"/>
                </a:lnTo>
                <a:lnTo>
                  <a:pt x="330200" y="23585"/>
                </a:lnTo>
                <a:lnTo>
                  <a:pt x="366486" y="27214"/>
                </a:lnTo>
                <a:lnTo>
                  <a:pt x="399143" y="16328"/>
                </a:lnTo>
                <a:lnTo>
                  <a:pt x="431800" y="34471"/>
                </a:lnTo>
                <a:lnTo>
                  <a:pt x="502557" y="32657"/>
                </a:lnTo>
                <a:lnTo>
                  <a:pt x="515257" y="25400"/>
                </a:lnTo>
                <a:lnTo>
                  <a:pt x="564243" y="34471"/>
                </a:lnTo>
                <a:lnTo>
                  <a:pt x="645886" y="27214"/>
                </a:lnTo>
                <a:lnTo>
                  <a:pt x="669472" y="9071"/>
                </a:lnTo>
                <a:lnTo>
                  <a:pt x="732972" y="30843"/>
                </a:lnTo>
                <a:lnTo>
                  <a:pt x="789215" y="12700"/>
                </a:lnTo>
                <a:lnTo>
                  <a:pt x="823686" y="9071"/>
                </a:lnTo>
              </a:path>
            </a:pathLst>
          </a:custGeom>
          <a:blipFill dpi="0" rotWithShape="1">
            <a:blip r:embed="rId9">
              <a:alphaModFix amt="24000"/>
            </a:blip>
            <a:srcRect/>
            <a:tile tx="0" ty="0" sx="100000" sy="100000" flip="none" algn="tl"/>
          </a:blipFill>
          <a:ln w="9525" cap="rnd"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grpSp>
        <p:nvGrpSpPr>
          <p:cNvPr id="133" name="Group 132">
            <a:extLst>
              <a:ext uri="{FF2B5EF4-FFF2-40B4-BE49-F238E27FC236}">
                <a16:creationId xmlns:a16="http://schemas.microsoft.com/office/drawing/2014/main" id="{CE060352-02F8-41AE-AE00-F3A1A0502EEC}"/>
              </a:ext>
            </a:extLst>
          </p:cNvPr>
          <p:cNvGrpSpPr/>
          <p:nvPr/>
        </p:nvGrpSpPr>
        <p:grpSpPr>
          <a:xfrm flipH="1">
            <a:off x="4365095" y="5796967"/>
            <a:ext cx="4361594" cy="45719"/>
            <a:chOff x="4484620" y="5886304"/>
            <a:chExt cx="4361594" cy="45719"/>
          </a:xfrm>
        </p:grpSpPr>
        <p:sp>
          <p:nvSpPr>
            <p:cNvPr id="134" name="Freeform: Shape 133">
              <a:extLst>
                <a:ext uri="{FF2B5EF4-FFF2-40B4-BE49-F238E27FC236}">
                  <a16:creationId xmlns:a16="http://schemas.microsoft.com/office/drawing/2014/main" id="{0870CFE7-EAD2-4484-BB78-C608CE88369F}"/>
                </a:ext>
              </a:extLst>
            </p:cNvPr>
            <p:cNvSpPr/>
            <p:nvPr/>
          </p:nvSpPr>
          <p:spPr bwMode="auto">
            <a:xfrm flipH="1" flipV="1">
              <a:off x="4484620" y="5886304"/>
              <a:ext cx="1035600" cy="45719"/>
            </a:xfrm>
            <a:custGeom>
              <a:avLst/>
              <a:gdLst>
                <a:gd name="connsiteX0" fmla="*/ 0 w 823686"/>
                <a:gd name="connsiteY0" fmla="*/ 0 h 34471"/>
                <a:gd name="connsiteX1" fmla="*/ 47172 w 823686"/>
                <a:gd name="connsiteY1" fmla="*/ 19957 h 34471"/>
                <a:gd name="connsiteX2" fmla="*/ 70757 w 823686"/>
                <a:gd name="connsiteY2" fmla="*/ 16328 h 34471"/>
                <a:gd name="connsiteX3" fmla="*/ 99786 w 823686"/>
                <a:gd name="connsiteY3" fmla="*/ 9071 h 34471"/>
                <a:gd name="connsiteX4" fmla="*/ 128815 w 823686"/>
                <a:gd name="connsiteY4" fmla="*/ 19957 h 34471"/>
                <a:gd name="connsiteX5" fmla="*/ 152400 w 823686"/>
                <a:gd name="connsiteY5" fmla="*/ 29028 h 34471"/>
                <a:gd name="connsiteX6" fmla="*/ 195943 w 823686"/>
                <a:gd name="connsiteY6" fmla="*/ 14514 h 34471"/>
                <a:gd name="connsiteX7" fmla="*/ 232229 w 823686"/>
                <a:gd name="connsiteY7" fmla="*/ 29028 h 34471"/>
                <a:gd name="connsiteX8" fmla="*/ 259443 w 823686"/>
                <a:gd name="connsiteY8" fmla="*/ 30843 h 34471"/>
                <a:gd name="connsiteX9" fmla="*/ 330200 w 823686"/>
                <a:gd name="connsiteY9" fmla="*/ 23585 h 34471"/>
                <a:gd name="connsiteX10" fmla="*/ 366486 w 823686"/>
                <a:gd name="connsiteY10" fmla="*/ 27214 h 34471"/>
                <a:gd name="connsiteX11" fmla="*/ 399143 w 823686"/>
                <a:gd name="connsiteY11" fmla="*/ 16328 h 34471"/>
                <a:gd name="connsiteX12" fmla="*/ 431800 w 823686"/>
                <a:gd name="connsiteY12" fmla="*/ 34471 h 34471"/>
                <a:gd name="connsiteX13" fmla="*/ 502557 w 823686"/>
                <a:gd name="connsiteY13" fmla="*/ 32657 h 34471"/>
                <a:gd name="connsiteX14" fmla="*/ 515257 w 823686"/>
                <a:gd name="connsiteY14" fmla="*/ 25400 h 34471"/>
                <a:gd name="connsiteX15" fmla="*/ 564243 w 823686"/>
                <a:gd name="connsiteY15" fmla="*/ 34471 h 34471"/>
                <a:gd name="connsiteX16" fmla="*/ 645886 w 823686"/>
                <a:gd name="connsiteY16" fmla="*/ 27214 h 34471"/>
                <a:gd name="connsiteX17" fmla="*/ 669472 w 823686"/>
                <a:gd name="connsiteY17" fmla="*/ 9071 h 34471"/>
                <a:gd name="connsiteX18" fmla="*/ 732972 w 823686"/>
                <a:gd name="connsiteY18" fmla="*/ 30843 h 34471"/>
                <a:gd name="connsiteX19" fmla="*/ 789215 w 823686"/>
                <a:gd name="connsiteY19" fmla="*/ 12700 h 34471"/>
                <a:gd name="connsiteX20" fmla="*/ 823686 w 823686"/>
                <a:gd name="connsiteY20" fmla="*/ 9071 h 3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3686" h="34471">
                  <a:moveTo>
                    <a:pt x="0" y="0"/>
                  </a:moveTo>
                  <a:lnTo>
                    <a:pt x="47172" y="19957"/>
                  </a:lnTo>
                  <a:lnTo>
                    <a:pt x="70757" y="16328"/>
                  </a:lnTo>
                  <a:lnTo>
                    <a:pt x="99786" y="9071"/>
                  </a:lnTo>
                  <a:lnTo>
                    <a:pt x="128815" y="19957"/>
                  </a:lnTo>
                  <a:lnTo>
                    <a:pt x="152400" y="29028"/>
                  </a:lnTo>
                  <a:lnTo>
                    <a:pt x="195943" y="14514"/>
                  </a:lnTo>
                  <a:lnTo>
                    <a:pt x="232229" y="29028"/>
                  </a:lnTo>
                  <a:lnTo>
                    <a:pt x="259443" y="30843"/>
                  </a:lnTo>
                  <a:lnTo>
                    <a:pt x="330200" y="23585"/>
                  </a:lnTo>
                  <a:lnTo>
                    <a:pt x="366486" y="27214"/>
                  </a:lnTo>
                  <a:lnTo>
                    <a:pt x="399143" y="16328"/>
                  </a:lnTo>
                  <a:lnTo>
                    <a:pt x="431800" y="34471"/>
                  </a:lnTo>
                  <a:lnTo>
                    <a:pt x="502557" y="32657"/>
                  </a:lnTo>
                  <a:lnTo>
                    <a:pt x="515257" y="25400"/>
                  </a:lnTo>
                  <a:lnTo>
                    <a:pt x="564243" y="34471"/>
                  </a:lnTo>
                  <a:lnTo>
                    <a:pt x="645886" y="27214"/>
                  </a:lnTo>
                  <a:lnTo>
                    <a:pt x="669472" y="9071"/>
                  </a:lnTo>
                  <a:lnTo>
                    <a:pt x="732972" y="30843"/>
                  </a:lnTo>
                  <a:lnTo>
                    <a:pt x="789215" y="12700"/>
                  </a:lnTo>
                  <a:lnTo>
                    <a:pt x="823686" y="9071"/>
                  </a:lnTo>
                </a:path>
              </a:pathLst>
            </a:custGeom>
            <a:blipFill dpi="0" rotWithShape="1">
              <a:blip r:embed="rId9">
                <a:alphaModFix amt="24000"/>
              </a:blip>
              <a:srcRect/>
              <a:tile tx="0" ty="0" sx="100000" sy="100000" flip="none" algn="tl"/>
            </a:blipFill>
            <a:ln w="9525" cap="rnd"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35" name="Freeform: Shape 134">
              <a:extLst>
                <a:ext uri="{FF2B5EF4-FFF2-40B4-BE49-F238E27FC236}">
                  <a16:creationId xmlns:a16="http://schemas.microsoft.com/office/drawing/2014/main" id="{A896AA47-E1CB-4286-90FD-B553397C810B}"/>
                </a:ext>
              </a:extLst>
            </p:cNvPr>
            <p:cNvSpPr/>
            <p:nvPr/>
          </p:nvSpPr>
          <p:spPr bwMode="auto">
            <a:xfrm flipV="1">
              <a:off x="5518666" y="5886304"/>
              <a:ext cx="1035600" cy="45719"/>
            </a:xfrm>
            <a:custGeom>
              <a:avLst/>
              <a:gdLst>
                <a:gd name="connsiteX0" fmla="*/ 0 w 823686"/>
                <a:gd name="connsiteY0" fmla="*/ 0 h 34471"/>
                <a:gd name="connsiteX1" fmla="*/ 47172 w 823686"/>
                <a:gd name="connsiteY1" fmla="*/ 19957 h 34471"/>
                <a:gd name="connsiteX2" fmla="*/ 70757 w 823686"/>
                <a:gd name="connsiteY2" fmla="*/ 16328 h 34471"/>
                <a:gd name="connsiteX3" fmla="*/ 99786 w 823686"/>
                <a:gd name="connsiteY3" fmla="*/ 9071 h 34471"/>
                <a:gd name="connsiteX4" fmla="*/ 128815 w 823686"/>
                <a:gd name="connsiteY4" fmla="*/ 19957 h 34471"/>
                <a:gd name="connsiteX5" fmla="*/ 152400 w 823686"/>
                <a:gd name="connsiteY5" fmla="*/ 29028 h 34471"/>
                <a:gd name="connsiteX6" fmla="*/ 195943 w 823686"/>
                <a:gd name="connsiteY6" fmla="*/ 14514 h 34471"/>
                <a:gd name="connsiteX7" fmla="*/ 232229 w 823686"/>
                <a:gd name="connsiteY7" fmla="*/ 29028 h 34471"/>
                <a:gd name="connsiteX8" fmla="*/ 259443 w 823686"/>
                <a:gd name="connsiteY8" fmla="*/ 30843 h 34471"/>
                <a:gd name="connsiteX9" fmla="*/ 330200 w 823686"/>
                <a:gd name="connsiteY9" fmla="*/ 23585 h 34471"/>
                <a:gd name="connsiteX10" fmla="*/ 366486 w 823686"/>
                <a:gd name="connsiteY10" fmla="*/ 27214 h 34471"/>
                <a:gd name="connsiteX11" fmla="*/ 399143 w 823686"/>
                <a:gd name="connsiteY11" fmla="*/ 16328 h 34471"/>
                <a:gd name="connsiteX12" fmla="*/ 431800 w 823686"/>
                <a:gd name="connsiteY12" fmla="*/ 34471 h 34471"/>
                <a:gd name="connsiteX13" fmla="*/ 502557 w 823686"/>
                <a:gd name="connsiteY13" fmla="*/ 32657 h 34471"/>
                <a:gd name="connsiteX14" fmla="*/ 515257 w 823686"/>
                <a:gd name="connsiteY14" fmla="*/ 25400 h 34471"/>
                <a:gd name="connsiteX15" fmla="*/ 564243 w 823686"/>
                <a:gd name="connsiteY15" fmla="*/ 34471 h 34471"/>
                <a:gd name="connsiteX16" fmla="*/ 645886 w 823686"/>
                <a:gd name="connsiteY16" fmla="*/ 27214 h 34471"/>
                <a:gd name="connsiteX17" fmla="*/ 669472 w 823686"/>
                <a:gd name="connsiteY17" fmla="*/ 9071 h 34471"/>
                <a:gd name="connsiteX18" fmla="*/ 732972 w 823686"/>
                <a:gd name="connsiteY18" fmla="*/ 30843 h 34471"/>
                <a:gd name="connsiteX19" fmla="*/ 789215 w 823686"/>
                <a:gd name="connsiteY19" fmla="*/ 12700 h 34471"/>
                <a:gd name="connsiteX20" fmla="*/ 823686 w 823686"/>
                <a:gd name="connsiteY20" fmla="*/ 9071 h 3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3686" h="34471">
                  <a:moveTo>
                    <a:pt x="0" y="0"/>
                  </a:moveTo>
                  <a:lnTo>
                    <a:pt x="47172" y="19957"/>
                  </a:lnTo>
                  <a:lnTo>
                    <a:pt x="70757" y="16328"/>
                  </a:lnTo>
                  <a:lnTo>
                    <a:pt x="99786" y="9071"/>
                  </a:lnTo>
                  <a:lnTo>
                    <a:pt x="128815" y="19957"/>
                  </a:lnTo>
                  <a:lnTo>
                    <a:pt x="152400" y="29028"/>
                  </a:lnTo>
                  <a:lnTo>
                    <a:pt x="195943" y="14514"/>
                  </a:lnTo>
                  <a:lnTo>
                    <a:pt x="232229" y="29028"/>
                  </a:lnTo>
                  <a:lnTo>
                    <a:pt x="259443" y="30843"/>
                  </a:lnTo>
                  <a:lnTo>
                    <a:pt x="330200" y="23585"/>
                  </a:lnTo>
                  <a:lnTo>
                    <a:pt x="366486" y="27214"/>
                  </a:lnTo>
                  <a:lnTo>
                    <a:pt x="399143" y="16328"/>
                  </a:lnTo>
                  <a:lnTo>
                    <a:pt x="431800" y="34471"/>
                  </a:lnTo>
                  <a:lnTo>
                    <a:pt x="502557" y="32657"/>
                  </a:lnTo>
                  <a:lnTo>
                    <a:pt x="515257" y="25400"/>
                  </a:lnTo>
                  <a:lnTo>
                    <a:pt x="564243" y="34471"/>
                  </a:lnTo>
                  <a:lnTo>
                    <a:pt x="645886" y="27214"/>
                  </a:lnTo>
                  <a:lnTo>
                    <a:pt x="669472" y="9071"/>
                  </a:lnTo>
                  <a:lnTo>
                    <a:pt x="732972" y="30843"/>
                  </a:lnTo>
                  <a:lnTo>
                    <a:pt x="789215" y="12700"/>
                  </a:lnTo>
                  <a:lnTo>
                    <a:pt x="823686" y="9071"/>
                  </a:lnTo>
                </a:path>
              </a:pathLst>
            </a:custGeom>
            <a:blipFill dpi="0" rotWithShape="1">
              <a:blip r:embed="rId9">
                <a:alphaModFix amt="24000"/>
              </a:blip>
              <a:srcRect/>
              <a:tile tx="0" ty="0" sx="100000" sy="100000" flip="none" algn="tl"/>
            </a:blipFill>
            <a:ln w="9525" cap="rnd"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36" name="Freeform: Shape 135">
              <a:extLst>
                <a:ext uri="{FF2B5EF4-FFF2-40B4-BE49-F238E27FC236}">
                  <a16:creationId xmlns:a16="http://schemas.microsoft.com/office/drawing/2014/main" id="{0EC29CBD-BCD4-4255-A90B-C20FF8FA835F}"/>
                </a:ext>
              </a:extLst>
            </p:cNvPr>
            <p:cNvSpPr/>
            <p:nvPr/>
          </p:nvSpPr>
          <p:spPr bwMode="auto">
            <a:xfrm flipH="1" flipV="1">
              <a:off x="6560356" y="5886304"/>
              <a:ext cx="1035600" cy="45719"/>
            </a:xfrm>
            <a:custGeom>
              <a:avLst/>
              <a:gdLst>
                <a:gd name="connsiteX0" fmla="*/ 0 w 823686"/>
                <a:gd name="connsiteY0" fmla="*/ 0 h 34471"/>
                <a:gd name="connsiteX1" fmla="*/ 47172 w 823686"/>
                <a:gd name="connsiteY1" fmla="*/ 19957 h 34471"/>
                <a:gd name="connsiteX2" fmla="*/ 70757 w 823686"/>
                <a:gd name="connsiteY2" fmla="*/ 16328 h 34471"/>
                <a:gd name="connsiteX3" fmla="*/ 99786 w 823686"/>
                <a:gd name="connsiteY3" fmla="*/ 9071 h 34471"/>
                <a:gd name="connsiteX4" fmla="*/ 128815 w 823686"/>
                <a:gd name="connsiteY4" fmla="*/ 19957 h 34471"/>
                <a:gd name="connsiteX5" fmla="*/ 152400 w 823686"/>
                <a:gd name="connsiteY5" fmla="*/ 29028 h 34471"/>
                <a:gd name="connsiteX6" fmla="*/ 195943 w 823686"/>
                <a:gd name="connsiteY6" fmla="*/ 14514 h 34471"/>
                <a:gd name="connsiteX7" fmla="*/ 232229 w 823686"/>
                <a:gd name="connsiteY7" fmla="*/ 29028 h 34471"/>
                <a:gd name="connsiteX8" fmla="*/ 259443 w 823686"/>
                <a:gd name="connsiteY8" fmla="*/ 30843 h 34471"/>
                <a:gd name="connsiteX9" fmla="*/ 330200 w 823686"/>
                <a:gd name="connsiteY9" fmla="*/ 23585 h 34471"/>
                <a:gd name="connsiteX10" fmla="*/ 366486 w 823686"/>
                <a:gd name="connsiteY10" fmla="*/ 27214 h 34471"/>
                <a:gd name="connsiteX11" fmla="*/ 399143 w 823686"/>
                <a:gd name="connsiteY11" fmla="*/ 16328 h 34471"/>
                <a:gd name="connsiteX12" fmla="*/ 431800 w 823686"/>
                <a:gd name="connsiteY12" fmla="*/ 34471 h 34471"/>
                <a:gd name="connsiteX13" fmla="*/ 502557 w 823686"/>
                <a:gd name="connsiteY13" fmla="*/ 32657 h 34471"/>
                <a:gd name="connsiteX14" fmla="*/ 515257 w 823686"/>
                <a:gd name="connsiteY14" fmla="*/ 25400 h 34471"/>
                <a:gd name="connsiteX15" fmla="*/ 564243 w 823686"/>
                <a:gd name="connsiteY15" fmla="*/ 34471 h 34471"/>
                <a:gd name="connsiteX16" fmla="*/ 645886 w 823686"/>
                <a:gd name="connsiteY16" fmla="*/ 27214 h 34471"/>
                <a:gd name="connsiteX17" fmla="*/ 669472 w 823686"/>
                <a:gd name="connsiteY17" fmla="*/ 9071 h 34471"/>
                <a:gd name="connsiteX18" fmla="*/ 732972 w 823686"/>
                <a:gd name="connsiteY18" fmla="*/ 30843 h 34471"/>
                <a:gd name="connsiteX19" fmla="*/ 789215 w 823686"/>
                <a:gd name="connsiteY19" fmla="*/ 12700 h 34471"/>
                <a:gd name="connsiteX20" fmla="*/ 823686 w 823686"/>
                <a:gd name="connsiteY20" fmla="*/ 9071 h 3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3686" h="34471">
                  <a:moveTo>
                    <a:pt x="0" y="0"/>
                  </a:moveTo>
                  <a:lnTo>
                    <a:pt x="47172" y="19957"/>
                  </a:lnTo>
                  <a:lnTo>
                    <a:pt x="70757" y="16328"/>
                  </a:lnTo>
                  <a:lnTo>
                    <a:pt x="99786" y="9071"/>
                  </a:lnTo>
                  <a:lnTo>
                    <a:pt x="128815" y="19957"/>
                  </a:lnTo>
                  <a:lnTo>
                    <a:pt x="152400" y="29028"/>
                  </a:lnTo>
                  <a:lnTo>
                    <a:pt x="195943" y="14514"/>
                  </a:lnTo>
                  <a:lnTo>
                    <a:pt x="232229" y="29028"/>
                  </a:lnTo>
                  <a:lnTo>
                    <a:pt x="259443" y="30843"/>
                  </a:lnTo>
                  <a:lnTo>
                    <a:pt x="330200" y="23585"/>
                  </a:lnTo>
                  <a:lnTo>
                    <a:pt x="366486" y="27214"/>
                  </a:lnTo>
                  <a:lnTo>
                    <a:pt x="399143" y="16328"/>
                  </a:lnTo>
                  <a:lnTo>
                    <a:pt x="431800" y="34471"/>
                  </a:lnTo>
                  <a:lnTo>
                    <a:pt x="502557" y="32657"/>
                  </a:lnTo>
                  <a:lnTo>
                    <a:pt x="515257" y="25400"/>
                  </a:lnTo>
                  <a:lnTo>
                    <a:pt x="564243" y="34471"/>
                  </a:lnTo>
                  <a:lnTo>
                    <a:pt x="645886" y="27214"/>
                  </a:lnTo>
                  <a:lnTo>
                    <a:pt x="669472" y="9071"/>
                  </a:lnTo>
                  <a:lnTo>
                    <a:pt x="732972" y="30843"/>
                  </a:lnTo>
                  <a:lnTo>
                    <a:pt x="789215" y="12700"/>
                  </a:lnTo>
                  <a:lnTo>
                    <a:pt x="823686" y="9071"/>
                  </a:lnTo>
                </a:path>
              </a:pathLst>
            </a:custGeom>
            <a:blipFill dpi="0" rotWithShape="1">
              <a:blip r:embed="rId9">
                <a:alphaModFix amt="24000"/>
              </a:blip>
              <a:srcRect/>
              <a:tile tx="0" ty="0" sx="100000" sy="100000" flip="none" algn="tl"/>
            </a:blipFill>
            <a:ln w="9525" cap="rnd"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37" name="Freeform: Shape 136">
              <a:extLst>
                <a:ext uri="{FF2B5EF4-FFF2-40B4-BE49-F238E27FC236}">
                  <a16:creationId xmlns:a16="http://schemas.microsoft.com/office/drawing/2014/main" id="{EADA561A-6B51-41DD-91C5-E69E38208B03}"/>
                </a:ext>
              </a:extLst>
            </p:cNvPr>
            <p:cNvSpPr/>
            <p:nvPr/>
          </p:nvSpPr>
          <p:spPr bwMode="auto">
            <a:xfrm flipV="1">
              <a:off x="7594402" y="5886304"/>
              <a:ext cx="1251812" cy="45719"/>
            </a:xfrm>
            <a:custGeom>
              <a:avLst/>
              <a:gdLst>
                <a:gd name="connsiteX0" fmla="*/ 0 w 823686"/>
                <a:gd name="connsiteY0" fmla="*/ 0 h 34471"/>
                <a:gd name="connsiteX1" fmla="*/ 47172 w 823686"/>
                <a:gd name="connsiteY1" fmla="*/ 19957 h 34471"/>
                <a:gd name="connsiteX2" fmla="*/ 70757 w 823686"/>
                <a:gd name="connsiteY2" fmla="*/ 16328 h 34471"/>
                <a:gd name="connsiteX3" fmla="*/ 99786 w 823686"/>
                <a:gd name="connsiteY3" fmla="*/ 9071 h 34471"/>
                <a:gd name="connsiteX4" fmla="*/ 128815 w 823686"/>
                <a:gd name="connsiteY4" fmla="*/ 19957 h 34471"/>
                <a:gd name="connsiteX5" fmla="*/ 152400 w 823686"/>
                <a:gd name="connsiteY5" fmla="*/ 29028 h 34471"/>
                <a:gd name="connsiteX6" fmla="*/ 195943 w 823686"/>
                <a:gd name="connsiteY6" fmla="*/ 14514 h 34471"/>
                <a:gd name="connsiteX7" fmla="*/ 232229 w 823686"/>
                <a:gd name="connsiteY7" fmla="*/ 29028 h 34471"/>
                <a:gd name="connsiteX8" fmla="*/ 259443 w 823686"/>
                <a:gd name="connsiteY8" fmla="*/ 30843 h 34471"/>
                <a:gd name="connsiteX9" fmla="*/ 330200 w 823686"/>
                <a:gd name="connsiteY9" fmla="*/ 23585 h 34471"/>
                <a:gd name="connsiteX10" fmla="*/ 366486 w 823686"/>
                <a:gd name="connsiteY10" fmla="*/ 27214 h 34471"/>
                <a:gd name="connsiteX11" fmla="*/ 399143 w 823686"/>
                <a:gd name="connsiteY11" fmla="*/ 16328 h 34471"/>
                <a:gd name="connsiteX12" fmla="*/ 431800 w 823686"/>
                <a:gd name="connsiteY12" fmla="*/ 34471 h 34471"/>
                <a:gd name="connsiteX13" fmla="*/ 502557 w 823686"/>
                <a:gd name="connsiteY13" fmla="*/ 32657 h 34471"/>
                <a:gd name="connsiteX14" fmla="*/ 515257 w 823686"/>
                <a:gd name="connsiteY14" fmla="*/ 25400 h 34471"/>
                <a:gd name="connsiteX15" fmla="*/ 564243 w 823686"/>
                <a:gd name="connsiteY15" fmla="*/ 34471 h 34471"/>
                <a:gd name="connsiteX16" fmla="*/ 645886 w 823686"/>
                <a:gd name="connsiteY16" fmla="*/ 27214 h 34471"/>
                <a:gd name="connsiteX17" fmla="*/ 669472 w 823686"/>
                <a:gd name="connsiteY17" fmla="*/ 9071 h 34471"/>
                <a:gd name="connsiteX18" fmla="*/ 732972 w 823686"/>
                <a:gd name="connsiteY18" fmla="*/ 30843 h 34471"/>
                <a:gd name="connsiteX19" fmla="*/ 789215 w 823686"/>
                <a:gd name="connsiteY19" fmla="*/ 12700 h 34471"/>
                <a:gd name="connsiteX20" fmla="*/ 823686 w 823686"/>
                <a:gd name="connsiteY20" fmla="*/ 9071 h 3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3686" h="34471">
                  <a:moveTo>
                    <a:pt x="0" y="0"/>
                  </a:moveTo>
                  <a:lnTo>
                    <a:pt x="47172" y="19957"/>
                  </a:lnTo>
                  <a:lnTo>
                    <a:pt x="70757" y="16328"/>
                  </a:lnTo>
                  <a:lnTo>
                    <a:pt x="99786" y="9071"/>
                  </a:lnTo>
                  <a:lnTo>
                    <a:pt x="128815" y="19957"/>
                  </a:lnTo>
                  <a:lnTo>
                    <a:pt x="152400" y="29028"/>
                  </a:lnTo>
                  <a:lnTo>
                    <a:pt x="195943" y="14514"/>
                  </a:lnTo>
                  <a:lnTo>
                    <a:pt x="232229" y="29028"/>
                  </a:lnTo>
                  <a:lnTo>
                    <a:pt x="259443" y="30843"/>
                  </a:lnTo>
                  <a:lnTo>
                    <a:pt x="330200" y="23585"/>
                  </a:lnTo>
                  <a:lnTo>
                    <a:pt x="366486" y="27214"/>
                  </a:lnTo>
                  <a:lnTo>
                    <a:pt x="399143" y="16328"/>
                  </a:lnTo>
                  <a:lnTo>
                    <a:pt x="431800" y="34471"/>
                  </a:lnTo>
                  <a:lnTo>
                    <a:pt x="502557" y="32657"/>
                  </a:lnTo>
                  <a:lnTo>
                    <a:pt x="515257" y="25400"/>
                  </a:lnTo>
                  <a:lnTo>
                    <a:pt x="564243" y="34471"/>
                  </a:lnTo>
                  <a:lnTo>
                    <a:pt x="645886" y="27214"/>
                  </a:lnTo>
                  <a:lnTo>
                    <a:pt x="669472" y="9071"/>
                  </a:lnTo>
                  <a:lnTo>
                    <a:pt x="732972" y="30843"/>
                  </a:lnTo>
                  <a:lnTo>
                    <a:pt x="789215" y="12700"/>
                  </a:lnTo>
                  <a:lnTo>
                    <a:pt x="823686" y="9071"/>
                  </a:lnTo>
                </a:path>
              </a:pathLst>
            </a:custGeom>
            <a:blipFill dpi="0" rotWithShape="1">
              <a:blip r:embed="rId9">
                <a:alphaModFix amt="24000"/>
              </a:blip>
              <a:srcRect/>
              <a:tile tx="0" ty="0" sx="100000" sy="100000" flip="none" algn="tl"/>
            </a:blipFill>
            <a:ln w="9525" cap="rnd"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grpSp>
      <p:grpSp>
        <p:nvGrpSpPr>
          <p:cNvPr id="138" name="Group 137">
            <a:extLst>
              <a:ext uri="{FF2B5EF4-FFF2-40B4-BE49-F238E27FC236}">
                <a16:creationId xmlns:a16="http://schemas.microsoft.com/office/drawing/2014/main" id="{6937A707-940B-45AA-85D9-AC724202C72E}"/>
              </a:ext>
            </a:extLst>
          </p:cNvPr>
          <p:cNvGrpSpPr/>
          <p:nvPr/>
        </p:nvGrpSpPr>
        <p:grpSpPr>
          <a:xfrm>
            <a:off x="8726689" y="5796966"/>
            <a:ext cx="3474650" cy="45720"/>
            <a:chOff x="4484620" y="5886304"/>
            <a:chExt cx="4361594" cy="45719"/>
          </a:xfrm>
        </p:grpSpPr>
        <p:sp>
          <p:nvSpPr>
            <p:cNvPr id="139" name="Freeform: Shape 138">
              <a:extLst>
                <a:ext uri="{FF2B5EF4-FFF2-40B4-BE49-F238E27FC236}">
                  <a16:creationId xmlns:a16="http://schemas.microsoft.com/office/drawing/2014/main" id="{4F15FBA8-431C-409F-906C-ADADF151EB1A}"/>
                </a:ext>
              </a:extLst>
            </p:cNvPr>
            <p:cNvSpPr/>
            <p:nvPr/>
          </p:nvSpPr>
          <p:spPr bwMode="auto">
            <a:xfrm flipH="1" flipV="1">
              <a:off x="4484620" y="5886304"/>
              <a:ext cx="1035600" cy="45719"/>
            </a:xfrm>
            <a:custGeom>
              <a:avLst/>
              <a:gdLst>
                <a:gd name="connsiteX0" fmla="*/ 0 w 823686"/>
                <a:gd name="connsiteY0" fmla="*/ 0 h 34471"/>
                <a:gd name="connsiteX1" fmla="*/ 47172 w 823686"/>
                <a:gd name="connsiteY1" fmla="*/ 19957 h 34471"/>
                <a:gd name="connsiteX2" fmla="*/ 70757 w 823686"/>
                <a:gd name="connsiteY2" fmla="*/ 16328 h 34471"/>
                <a:gd name="connsiteX3" fmla="*/ 99786 w 823686"/>
                <a:gd name="connsiteY3" fmla="*/ 9071 h 34471"/>
                <a:gd name="connsiteX4" fmla="*/ 128815 w 823686"/>
                <a:gd name="connsiteY4" fmla="*/ 19957 h 34471"/>
                <a:gd name="connsiteX5" fmla="*/ 152400 w 823686"/>
                <a:gd name="connsiteY5" fmla="*/ 29028 h 34471"/>
                <a:gd name="connsiteX6" fmla="*/ 195943 w 823686"/>
                <a:gd name="connsiteY6" fmla="*/ 14514 h 34471"/>
                <a:gd name="connsiteX7" fmla="*/ 232229 w 823686"/>
                <a:gd name="connsiteY7" fmla="*/ 29028 h 34471"/>
                <a:gd name="connsiteX8" fmla="*/ 259443 w 823686"/>
                <a:gd name="connsiteY8" fmla="*/ 30843 h 34471"/>
                <a:gd name="connsiteX9" fmla="*/ 330200 w 823686"/>
                <a:gd name="connsiteY9" fmla="*/ 23585 h 34471"/>
                <a:gd name="connsiteX10" fmla="*/ 366486 w 823686"/>
                <a:gd name="connsiteY10" fmla="*/ 27214 h 34471"/>
                <a:gd name="connsiteX11" fmla="*/ 399143 w 823686"/>
                <a:gd name="connsiteY11" fmla="*/ 16328 h 34471"/>
                <a:gd name="connsiteX12" fmla="*/ 431800 w 823686"/>
                <a:gd name="connsiteY12" fmla="*/ 34471 h 34471"/>
                <a:gd name="connsiteX13" fmla="*/ 502557 w 823686"/>
                <a:gd name="connsiteY13" fmla="*/ 32657 h 34471"/>
                <a:gd name="connsiteX14" fmla="*/ 515257 w 823686"/>
                <a:gd name="connsiteY14" fmla="*/ 25400 h 34471"/>
                <a:gd name="connsiteX15" fmla="*/ 564243 w 823686"/>
                <a:gd name="connsiteY15" fmla="*/ 34471 h 34471"/>
                <a:gd name="connsiteX16" fmla="*/ 645886 w 823686"/>
                <a:gd name="connsiteY16" fmla="*/ 27214 h 34471"/>
                <a:gd name="connsiteX17" fmla="*/ 669472 w 823686"/>
                <a:gd name="connsiteY17" fmla="*/ 9071 h 34471"/>
                <a:gd name="connsiteX18" fmla="*/ 732972 w 823686"/>
                <a:gd name="connsiteY18" fmla="*/ 30843 h 34471"/>
                <a:gd name="connsiteX19" fmla="*/ 789215 w 823686"/>
                <a:gd name="connsiteY19" fmla="*/ 12700 h 34471"/>
                <a:gd name="connsiteX20" fmla="*/ 823686 w 823686"/>
                <a:gd name="connsiteY20" fmla="*/ 9071 h 3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3686" h="34471">
                  <a:moveTo>
                    <a:pt x="0" y="0"/>
                  </a:moveTo>
                  <a:lnTo>
                    <a:pt x="47172" y="19957"/>
                  </a:lnTo>
                  <a:lnTo>
                    <a:pt x="70757" y="16328"/>
                  </a:lnTo>
                  <a:lnTo>
                    <a:pt x="99786" y="9071"/>
                  </a:lnTo>
                  <a:lnTo>
                    <a:pt x="128815" y="19957"/>
                  </a:lnTo>
                  <a:lnTo>
                    <a:pt x="152400" y="29028"/>
                  </a:lnTo>
                  <a:lnTo>
                    <a:pt x="195943" y="14514"/>
                  </a:lnTo>
                  <a:lnTo>
                    <a:pt x="232229" y="29028"/>
                  </a:lnTo>
                  <a:lnTo>
                    <a:pt x="259443" y="30843"/>
                  </a:lnTo>
                  <a:lnTo>
                    <a:pt x="330200" y="23585"/>
                  </a:lnTo>
                  <a:lnTo>
                    <a:pt x="366486" y="27214"/>
                  </a:lnTo>
                  <a:lnTo>
                    <a:pt x="399143" y="16328"/>
                  </a:lnTo>
                  <a:lnTo>
                    <a:pt x="431800" y="34471"/>
                  </a:lnTo>
                  <a:lnTo>
                    <a:pt x="502557" y="32657"/>
                  </a:lnTo>
                  <a:lnTo>
                    <a:pt x="515257" y="25400"/>
                  </a:lnTo>
                  <a:lnTo>
                    <a:pt x="564243" y="34471"/>
                  </a:lnTo>
                  <a:lnTo>
                    <a:pt x="645886" y="27214"/>
                  </a:lnTo>
                  <a:lnTo>
                    <a:pt x="669472" y="9071"/>
                  </a:lnTo>
                  <a:lnTo>
                    <a:pt x="732972" y="30843"/>
                  </a:lnTo>
                  <a:lnTo>
                    <a:pt x="789215" y="12700"/>
                  </a:lnTo>
                  <a:lnTo>
                    <a:pt x="823686" y="9071"/>
                  </a:lnTo>
                </a:path>
              </a:pathLst>
            </a:custGeom>
            <a:blipFill dpi="0" rotWithShape="1">
              <a:blip r:embed="rId9">
                <a:alphaModFix amt="24000"/>
              </a:blip>
              <a:srcRect/>
              <a:tile tx="0" ty="0" sx="100000" sy="100000" flip="none" algn="tl"/>
            </a:blipFill>
            <a:ln w="9525" cap="rnd"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40" name="Freeform: Shape 139">
              <a:extLst>
                <a:ext uri="{FF2B5EF4-FFF2-40B4-BE49-F238E27FC236}">
                  <a16:creationId xmlns:a16="http://schemas.microsoft.com/office/drawing/2014/main" id="{5D5E7960-AAC9-4A0A-864B-1D9CA0F01D0D}"/>
                </a:ext>
              </a:extLst>
            </p:cNvPr>
            <p:cNvSpPr/>
            <p:nvPr/>
          </p:nvSpPr>
          <p:spPr bwMode="auto">
            <a:xfrm flipV="1">
              <a:off x="5518666" y="5886304"/>
              <a:ext cx="1035600" cy="45719"/>
            </a:xfrm>
            <a:custGeom>
              <a:avLst/>
              <a:gdLst>
                <a:gd name="connsiteX0" fmla="*/ 0 w 823686"/>
                <a:gd name="connsiteY0" fmla="*/ 0 h 34471"/>
                <a:gd name="connsiteX1" fmla="*/ 47172 w 823686"/>
                <a:gd name="connsiteY1" fmla="*/ 19957 h 34471"/>
                <a:gd name="connsiteX2" fmla="*/ 70757 w 823686"/>
                <a:gd name="connsiteY2" fmla="*/ 16328 h 34471"/>
                <a:gd name="connsiteX3" fmla="*/ 99786 w 823686"/>
                <a:gd name="connsiteY3" fmla="*/ 9071 h 34471"/>
                <a:gd name="connsiteX4" fmla="*/ 128815 w 823686"/>
                <a:gd name="connsiteY4" fmla="*/ 19957 h 34471"/>
                <a:gd name="connsiteX5" fmla="*/ 152400 w 823686"/>
                <a:gd name="connsiteY5" fmla="*/ 29028 h 34471"/>
                <a:gd name="connsiteX6" fmla="*/ 195943 w 823686"/>
                <a:gd name="connsiteY6" fmla="*/ 14514 h 34471"/>
                <a:gd name="connsiteX7" fmla="*/ 232229 w 823686"/>
                <a:gd name="connsiteY7" fmla="*/ 29028 h 34471"/>
                <a:gd name="connsiteX8" fmla="*/ 259443 w 823686"/>
                <a:gd name="connsiteY8" fmla="*/ 30843 h 34471"/>
                <a:gd name="connsiteX9" fmla="*/ 330200 w 823686"/>
                <a:gd name="connsiteY9" fmla="*/ 23585 h 34471"/>
                <a:gd name="connsiteX10" fmla="*/ 366486 w 823686"/>
                <a:gd name="connsiteY10" fmla="*/ 27214 h 34471"/>
                <a:gd name="connsiteX11" fmla="*/ 399143 w 823686"/>
                <a:gd name="connsiteY11" fmla="*/ 16328 h 34471"/>
                <a:gd name="connsiteX12" fmla="*/ 431800 w 823686"/>
                <a:gd name="connsiteY12" fmla="*/ 34471 h 34471"/>
                <a:gd name="connsiteX13" fmla="*/ 502557 w 823686"/>
                <a:gd name="connsiteY13" fmla="*/ 32657 h 34471"/>
                <a:gd name="connsiteX14" fmla="*/ 515257 w 823686"/>
                <a:gd name="connsiteY14" fmla="*/ 25400 h 34471"/>
                <a:gd name="connsiteX15" fmla="*/ 564243 w 823686"/>
                <a:gd name="connsiteY15" fmla="*/ 34471 h 34471"/>
                <a:gd name="connsiteX16" fmla="*/ 645886 w 823686"/>
                <a:gd name="connsiteY16" fmla="*/ 27214 h 34471"/>
                <a:gd name="connsiteX17" fmla="*/ 669472 w 823686"/>
                <a:gd name="connsiteY17" fmla="*/ 9071 h 34471"/>
                <a:gd name="connsiteX18" fmla="*/ 732972 w 823686"/>
                <a:gd name="connsiteY18" fmla="*/ 30843 h 34471"/>
                <a:gd name="connsiteX19" fmla="*/ 789215 w 823686"/>
                <a:gd name="connsiteY19" fmla="*/ 12700 h 34471"/>
                <a:gd name="connsiteX20" fmla="*/ 823686 w 823686"/>
                <a:gd name="connsiteY20" fmla="*/ 9071 h 3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3686" h="34471">
                  <a:moveTo>
                    <a:pt x="0" y="0"/>
                  </a:moveTo>
                  <a:lnTo>
                    <a:pt x="47172" y="19957"/>
                  </a:lnTo>
                  <a:lnTo>
                    <a:pt x="70757" y="16328"/>
                  </a:lnTo>
                  <a:lnTo>
                    <a:pt x="99786" y="9071"/>
                  </a:lnTo>
                  <a:lnTo>
                    <a:pt x="128815" y="19957"/>
                  </a:lnTo>
                  <a:lnTo>
                    <a:pt x="152400" y="29028"/>
                  </a:lnTo>
                  <a:lnTo>
                    <a:pt x="195943" y="14514"/>
                  </a:lnTo>
                  <a:lnTo>
                    <a:pt x="232229" y="29028"/>
                  </a:lnTo>
                  <a:lnTo>
                    <a:pt x="259443" y="30843"/>
                  </a:lnTo>
                  <a:lnTo>
                    <a:pt x="330200" y="23585"/>
                  </a:lnTo>
                  <a:lnTo>
                    <a:pt x="366486" y="27214"/>
                  </a:lnTo>
                  <a:lnTo>
                    <a:pt x="399143" y="16328"/>
                  </a:lnTo>
                  <a:lnTo>
                    <a:pt x="431800" y="34471"/>
                  </a:lnTo>
                  <a:lnTo>
                    <a:pt x="502557" y="32657"/>
                  </a:lnTo>
                  <a:lnTo>
                    <a:pt x="515257" y="25400"/>
                  </a:lnTo>
                  <a:lnTo>
                    <a:pt x="564243" y="34471"/>
                  </a:lnTo>
                  <a:lnTo>
                    <a:pt x="645886" y="27214"/>
                  </a:lnTo>
                  <a:lnTo>
                    <a:pt x="669472" y="9071"/>
                  </a:lnTo>
                  <a:lnTo>
                    <a:pt x="732972" y="30843"/>
                  </a:lnTo>
                  <a:lnTo>
                    <a:pt x="789215" y="12700"/>
                  </a:lnTo>
                  <a:lnTo>
                    <a:pt x="823686" y="9071"/>
                  </a:lnTo>
                </a:path>
              </a:pathLst>
            </a:custGeom>
            <a:blipFill dpi="0" rotWithShape="1">
              <a:blip r:embed="rId9">
                <a:alphaModFix amt="24000"/>
              </a:blip>
              <a:srcRect/>
              <a:tile tx="0" ty="0" sx="100000" sy="100000" flip="none" algn="tl"/>
            </a:blipFill>
            <a:ln w="9525" cap="rnd"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41" name="Freeform: Shape 140">
              <a:extLst>
                <a:ext uri="{FF2B5EF4-FFF2-40B4-BE49-F238E27FC236}">
                  <a16:creationId xmlns:a16="http://schemas.microsoft.com/office/drawing/2014/main" id="{1E0EF755-843F-4132-816F-B077EFFFF99C}"/>
                </a:ext>
              </a:extLst>
            </p:cNvPr>
            <p:cNvSpPr/>
            <p:nvPr/>
          </p:nvSpPr>
          <p:spPr bwMode="auto">
            <a:xfrm flipH="1" flipV="1">
              <a:off x="6560356" y="5886304"/>
              <a:ext cx="1035600" cy="45719"/>
            </a:xfrm>
            <a:custGeom>
              <a:avLst/>
              <a:gdLst>
                <a:gd name="connsiteX0" fmla="*/ 0 w 823686"/>
                <a:gd name="connsiteY0" fmla="*/ 0 h 34471"/>
                <a:gd name="connsiteX1" fmla="*/ 47172 w 823686"/>
                <a:gd name="connsiteY1" fmla="*/ 19957 h 34471"/>
                <a:gd name="connsiteX2" fmla="*/ 70757 w 823686"/>
                <a:gd name="connsiteY2" fmla="*/ 16328 h 34471"/>
                <a:gd name="connsiteX3" fmla="*/ 99786 w 823686"/>
                <a:gd name="connsiteY3" fmla="*/ 9071 h 34471"/>
                <a:gd name="connsiteX4" fmla="*/ 128815 w 823686"/>
                <a:gd name="connsiteY4" fmla="*/ 19957 h 34471"/>
                <a:gd name="connsiteX5" fmla="*/ 152400 w 823686"/>
                <a:gd name="connsiteY5" fmla="*/ 29028 h 34471"/>
                <a:gd name="connsiteX6" fmla="*/ 195943 w 823686"/>
                <a:gd name="connsiteY6" fmla="*/ 14514 h 34471"/>
                <a:gd name="connsiteX7" fmla="*/ 232229 w 823686"/>
                <a:gd name="connsiteY7" fmla="*/ 29028 h 34471"/>
                <a:gd name="connsiteX8" fmla="*/ 259443 w 823686"/>
                <a:gd name="connsiteY8" fmla="*/ 30843 h 34471"/>
                <a:gd name="connsiteX9" fmla="*/ 330200 w 823686"/>
                <a:gd name="connsiteY9" fmla="*/ 23585 h 34471"/>
                <a:gd name="connsiteX10" fmla="*/ 366486 w 823686"/>
                <a:gd name="connsiteY10" fmla="*/ 27214 h 34471"/>
                <a:gd name="connsiteX11" fmla="*/ 399143 w 823686"/>
                <a:gd name="connsiteY11" fmla="*/ 16328 h 34471"/>
                <a:gd name="connsiteX12" fmla="*/ 431800 w 823686"/>
                <a:gd name="connsiteY12" fmla="*/ 34471 h 34471"/>
                <a:gd name="connsiteX13" fmla="*/ 502557 w 823686"/>
                <a:gd name="connsiteY13" fmla="*/ 32657 h 34471"/>
                <a:gd name="connsiteX14" fmla="*/ 515257 w 823686"/>
                <a:gd name="connsiteY14" fmla="*/ 25400 h 34471"/>
                <a:gd name="connsiteX15" fmla="*/ 564243 w 823686"/>
                <a:gd name="connsiteY15" fmla="*/ 34471 h 34471"/>
                <a:gd name="connsiteX16" fmla="*/ 645886 w 823686"/>
                <a:gd name="connsiteY16" fmla="*/ 27214 h 34471"/>
                <a:gd name="connsiteX17" fmla="*/ 669472 w 823686"/>
                <a:gd name="connsiteY17" fmla="*/ 9071 h 34471"/>
                <a:gd name="connsiteX18" fmla="*/ 732972 w 823686"/>
                <a:gd name="connsiteY18" fmla="*/ 30843 h 34471"/>
                <a:gd name="connsiteX19" fmla="*/ 789215 w 823686"/>
                <a:gd name="connsiteY19" fmla="*/ 12700 h 34471"/>
                <a:gd name="connsiteX20" fmla="*/ 823686 w 823686"/>
                <a:gd name="connsiteY20" fmla="*/ 9071 h 3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3686" h="34471">
                  <a:moveTo>
                    <a:pt x="0" y="0"/>
                  </a:moveTo>
                  <a:lnTo>
                    <a:pt x="47172" y="19957"/>
                  </a:lnTo>
                  <a:lnTo>
                    <a:pt x="70757" y="16328"/>
                  </a:lnTo>
                  <a:lnTo>
                    <a:pt x="99786" y="9071"/>
                  </a:lnTo>
                  <a:lnTo>
                    <a:pt x="128815" y="19957"/>
                  </a:lnTo>
                  <a:lnTo>
                    <a:pt x="152400" y="29028"/>
                  </a:lnTo>
                  <a:lnTo>
                    <a:pt x="195943" y="14514"/>
                  </a:lnTo>
                  <a:lnTo>
                    <a:pt x="232229" y="29028"/>
                  </a:lnTo>
                  <a:lnTo>
                    <a:pt x="259443" y="30843"/>
                  </a:lnTo>
                  <a:lnTo>
                    <a:pt x="330200" y="23585"/>
                  </a:lnTo>
                  <a:lnTo>
                    <a:pt x="366486" y="27214"/>
                  </a:lnTo>
                  <a:lnTo>
                    <a:pt x="399143" y="16328"/>
                  </a:lnTo>
                  <a:lnTo>
                    <a:pt x="431800" y="34471"/>
                  </a:lnTo>
                  <a:lnTo>
                    <a:pt x="502557" y="32657"/>
                  </a:lnTo>
                  <a:lnTo>
                    <a:pt x="515257" y="25400"/>
                  </a:lnTo>
                  <a:lnTo>
                    <a:pt x="564243" y="34471"/>
                  </a:lnTo>
                  <a:lnTo>
                    <a:pt x="645886" y="27214"/>
                  </a:lnTo>
                  <a:lnTo>
                    <a:pt x="669472" y="9071"/>
                  </a:lnTo>
                  <a:lnTo>
                    <a:pt x="732972" y="30843"/>
                  </a:lnTo>
                  <a:lnTo>
                    <a:pt x="789215" y="12700"/>
                  </a:lnTo>
                  <a:lnTo>
                    <a:pt x="823686" y="9071"/>
                  </a:lnTo>
                </a:path>
              </a:pathLst>
            </a:custGeom>
            <a:blipFill dpi="0" rotWithShape="1">
              <a:blip r:embed="rId9">
                <a:alphaModFix amt="24000"/>
              </a:blip>
              <a:srcRect/>
              <a:tile tx="0" ty="0" sx="100000" sy="100000" flip="none" algn="tl"/>
            </a:blipFill>
            <a:ln w="9525" cap="rnd"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42" name="Freeform: Shape 141">
              <a:extLst>
                <a:ext uri="{FF2B5EF4-FFF2-40B4-BE49-F238E27FC236}">
                  <a16:creationId xmlns:a16="http://schemas.microsoft.com/office/drawing/2014/main" id="{74FE187B-DF40-4D59-9EF0-CBF99A9F540C}"/>
                </a:ext>
              </a:extLst>
            </p:cNvPr>
            <p:cNvSpPr/>
            <p:nvPr/>
          </p:nvSpPr>
          <p:spPr bwMode="auto">
            <a:xfrm flipV="1">
              <a:off x="7594402" y="5886304"/>
              <a:ext cx="1251812" cy="45719"/>
            </a:xfrm>
            <a:custGeom>
              <a:avLst/>
              <a:gdLst>
                <a:gd name="connsiteX0" fmla="*/ 0 w 823686"/>
                <a:gd name="connsiteY0" fmla="*/ 0 h 34471"/>
                <a:gd name="connsiteX1" fmla="*/ 47172 w 823686"/>
                <a:gd name="connsiteY1" fmla="*/ 19957 h 34471"/>
                <a:gd name="connsiteX2" fmla="*/ 70757 w 823686"/>
                <a:gd name="connsiteY2" fmla="*/ 16328 h 34471"/>
                <a:gd name="connsiteX3" fmla="*/ 99786 w 823686"/>
                <a:gd name="connsiteY3" fmla="*/ 9071 h 34471"/>
                <a:gd name="connsiteX4" fmla="*/ 128815 w 823686"/>
                <a:gd name="connsiteY4" fmla="*/ 19957 h 34471"/>
                <a:gd name="connsiteX5" fmla="*/ 152400 w 823686"/>
                <a:gd name="connsiteY5" fmla="*/ 29028 h 34471"/>
                <a:gd name="connsiteX6" fmla="*/ 195943 w 823686"/>
                <a:gd name="connsiteY6" fmla="*/ 14514 h 34471"/>
                <a:gd name="connsiteX7" fmla="*/ 232229 w 823686"/>
                <a:gd name="connsiteY7" fmla="*/ 29028 h 34471"/>
                <a:gd name="connsiteX8" fmla="*/ 259443 w 823686"/>
                <a:gd name="connsiteY8" fmla="*/ 30843 h 34471"/>
                <a:gd name="connsiteX9" fmla="*/ 330200 w 823686"/>
                <a:gd name="connsiteY9" fmla="*/ 23585 h 34471"/>
                <a:gd name="connsiteX10" fmla="*/ 366486 w 823686"/>
                <a:gd name="connsiteY10" fmla="*/ 27214 h 34471"/>
                <a:gd name="connsiteX11" fmla="*/ 399143 w 823686"/>
                <a:gd name="connsiteY11" fmla="*/ 16328 h 34471"/>
                <a:gd name="connsiteX12" fmla="*/ 431800 w 823686"/>
                <a:gd name="connsiteY12" fmla="*/ 34471 h 34471"/>
                <a:gd name="connsiteX13" fmla="*/ 502557 w 823686"/>
                <a:gd name="connsiteY13" fmla="*/ 32657 h 34471"/>
                <a:gd name="connsiteX14" fmla="*/ 515257 w 823686"/>
                <a:gd name="connsiteY14" fmla="*/ 25400 h 34471"/>
                <a:gd name="connsiteX15" fmla="*/ 564243 w 823686"/>
                <a:gd name="connsiteY15" fmla="*/ 34471 h 34471"/>
                <a:gd name="connsiteX16" fmla="*/ 645886 w 823686"/>
                <a:gd name="connsiteY16" fmla="*/ 27214 h 34471"/>
                <a:gd name="connsiteX17" fmla="*/ 669472 w 823686"/>
                <a:gd name="connsiteY17" fmla="*/ 9071 h 34471"/>
                <a:gd name="connsiteX18" fmla="*/ 732972 w 823686"/>
                <a:gd name="connsiteY18" fmla="*/ 30843 h 34471"/>
                <a:gd name="connsiteX19" fmla="*/ 789215 w 823686"/>
                <a:gd name="connsiteY19" fmla="*/ 12700 h 34471"/>
                <a:gd name="connsiteX20" fmla="*/ 823686 w 823686"/>
                <a:gd name="connsiteY20" fmla="*/ 9071 h 3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3686" h="34471">
                  <a:moveTo>
                    <a:pt x="0" y="0"/>
                  </a:moveTo>
                  <a:lnTo>
                    <a:pt x="47172" y="19957"/>
                  </a:lnTo>
                  <a:lnTo>
                    <a:pt x="70757" y="16328"/>
                  </a:lnTo>
                  <a:lnTo>
                    <a:pt x="99786" y="9071"/>
                  </a:lnTo>
                  <a:lnTo>
                    <a:pt x="128815" y="19957"/>
                  </a:lnTo>
                  <a:lnTo>
                    <a:pt x="152400" y="29028"/>
                  </a:lnTo>
                  <a:lnTo>
                    <a:pt x="195943" y="14514"/>
                  </a:lnTo>
                  <a:lnTo>
                    <a:pt x="232229" y="29028"/>
                  </a:lnTo>
                  <a:lnTo>
                    <a:pt x="259443" y="30843"/>
                  </a:lnTo>
                  <a:lnTo>
                    <a:pt x="330200" y="23585"/>
                  </a:lnTo>
                  <a:lnTo>
                    <a:pt x="366486" y="27214"/>
                  </a:lnTo>
                  <a:lnTo>
                    <a:pt x="399143" y="16328"/>
                  </a:lnTo>
                  <a:lnTo>
                    <a:pt x="431800" y="34471"/>
                  </a:lnTo>
                  <a:lnTo>
                    <a:pt x="502557" y="32657"/>
                  </a:lnTo>
                  <a:lnTo>
                    <a:pt x="515257" y="25400"/>
                  </a:lnTo>
                  <a:lnTo>
                    <a:pt x="564243" y="34471"/>
                  </a:lnTo>
                  <a:lnTo>
                    <a:pt x="645886" y="27214"/>
                  </a:lnTo>
                  <a:lnTo>
                    <a:pt x="669472" y="9071"/>
                  </a:lnTo>
                  <a:lnTo>
                    <a:pt x="732972" y="30843"/>
                  </a:lnTo>
                  <a:lnTo>
                    <a:pt x="789215" y="12700"/>
                  </a:lnTo>
                  <a:lnTo>
                    <a:pt x="823686" y="9071"/>
                  </a:lnTo>
                </a:path>
              </a:pathLst>
            </a:custGeom>
            <a:blipFill dpi="0" rotWithShape="1">
              <a:blip r:embed="rId9">
                <a:alphaModFix amt="24000"/>
              </a:blip>
              <a:srcRect/>
              <a:tile tx="0" ty="0" sx="100000" sy="100000" flip="none" algn="tl"/>
            </a:blipFill>
            <a:ln w="9525" cap="rnd"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grpSp>
      <p:sp>
        <p:nvSpPr>
          <p:cNvPr id="143" name="Rectangle 142">
            <a:extLst>
              <a:ext uri="{FF2B5EF4-FFF2-40B4-BE49-F238E27FC236}">
                <a16:creationId xmlns:a16="http://schemas.microsoft.com/office/drawing/2014/main" id="{019C958E-4CB9-4B65-807B-69CE43A59569}"/>
              </a:ext>
            </a:extLst>
          </p:cNvPr>
          <p:cNvSpPr/>
          <p:nvPr/>
        </p:nvSpPr>
        <p:spPr bwMode="auto">
          <a:xfrm>
            <a:off x="9339" y="5833717"/>
            <a:ext cx="12192000" cy="70204"/>
          </a:xfrm>
          <a:prstGeom prst="rect">
            <a:avLst/>
          </a:prstGeom>
          <a:blipFill>
            <a:blip r:embed="rId9">
              <a:alphaModFix amt="24000"/>
            </a:blip>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44" name="Freeform: Shape 143">
            <a:extLst>
              <a:ext uri="{FF2B5EF4-FFF2-40B4-BE49-F238E27FC236}">
                <a16:creationId xmlns:a16="http://schemas.microsoft.com/office/drawing/2014/main" id="{7655F141-35A6-4113-8337-EEBD5E79F8E0}"/>
              </a:ext>
            </a:extLst>
          </p:cNvPr>
          <p:cNvSpPr/>
          <p:nvPr/>
        </p:nvSpPr>
        <p:spPr bwMode="auto">
          <a:xfrm>
            <a:off x="4416658" y="4708213"/>
            <a:ext cx="1464449" cy="79299"/>
          </a:xfrm>
          <a:custGeom>
            <a:avLst/>
            <a:gdLst>
              <a:gd name="connsiteX0" fmla="*/ 0 w 1407885"/>
              <a:gd name="connsiteY0" fmla="*/ 9072 h 74435"/>
              <a:gd name="connsiteX1" fmla="*/ 723900 w 1407885"/>
              <a:gd name="connsiteY1" fmla="*/ 74386 h 74435"/>
              <a:gd name="connsiteX2" fmla="*/ 1407885 w 1407885"/>
              <a:gd name="connsiteY2" fmla="*/ 0 h 74435"/>
            </a:gdLst>
            <a:ahLst/>
            <a:cxnLst>
              <a:cxn ang="0">
                <a:pos x="connsiteX0" y="connsiteY0"/>
              </a:cxn>
              <a:cxn ang="0">
                <a:pos x="connsiteX1" y="connsiteY1"/>
              </a:cxn>
              <a:cxn ang="0">
                <a:pos x="connsiteX2" y="connsiteY2"/>
              </a:cxn>
            </a:cxnLst>
            <a:rect l="l" t="t" r="r" b="b"/>
            <a:pathLst>
              <a:path w="1407885" h="74435">
                <a:moveTo>
                  <a:pt x="0" y="9072"/>
                </a:moveTo>
                <a:cubicBezTo>
                  <a:pt x="244626" y="42485"/>
                  <a:pt x="489253" y="75898"/>
                  <a:pt x="723900" y="74386"/>
                </a:cubicBezTo>
                <a:cubicBezTo>
                  <a:pt x="958547" y="72874"/>
                  <a:pt x="1183216" y="36437"/>
                  <a:pt x="1407885" y="0"/>
                </a:cubicBezTo>
              </a:path>
            </a:pathLst>
          </a:custGeom>
          <a:noFill/>
          <a:ln w="9525"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45" name="Freeform: Shape 144">
            <a:extLst>
              <a:ext uri="{FF2B5EF4-FFF2-40B4-BE49-F238E27FC236}">
                <a16:creationId xmlns:a16="http://schemas.microsoft.com/office/drawing/2014/main" id="{D61025E7-1FCA-4982-90D2-7FA02FF885CF}"/>
              </a:ext>
            </a:extLst>
          </p:cNvPr>
          <p:cNvSpPr/>
          <p:nvPr/>
        </p:nvSpPr>
        <p:spPr bwMode="auto">
          <a:xfrm>
            <a:off x="2812593" y="4708213"/>
            <a:ext cx="1464449" cy="79299"/>
          </a:xfrm>
          <a:custGeom>
            <a:avLst/>
            <a:gdLst>
              <a:gd name="connsiteX0" fmla="*/ 0 w 1407885"/>
              <a:gd name="connsiteY0" fmla="*/ 9072 h 74435"/>
              <a:gd name="connsiteX1" fmla="*/ 723900 w 1407885"/>
              <a:gd name="connsiteY1" fmla="*/ 74386 h 74435"/>
              <a:gd name="connsiteX2" fmla="*/ 1407885 w 1407885"/>
              <a:gd name="connsiteY2" fmla="*/ 0 h 74435"/>
            </a:gdLst>
            <a:ahLst/>
            <a:cxnLst>
              <a:cxn ang="0">
                <a:pos x="connsiteX0" y="connsiteY0"/>
              </a:cxn>
              <a:cxn ang="0">
                <a:pos x="connsiteX1" y="connsiteY1"/>
              </a:cxn>
              <a:cxn ang="0">
                <a:pos x="connsiteX2" y="connsiteY2"/>
              </a:cxn>
            </a:cxnLst>
            <a:rect l="l" t="t" r="r" b="b"/>
            <a:pathLst>
              <a:path w="1407885" h="74435">
                <a:moveTo>
                  <a:pt x="0" y="9072"/>
                </a:moveTo>
                <a:cubicBezTo>
                  <a:pt x="244626" y="42485"/>
                  <a:pt x="489253" y="75898"/>
                  <a:pt x="723900" y="74386"/>
                </a:cubicBezTo>
                <a:cubicBezTo>
                  <a:pt x="958547" y="72874"/>
                  <a:pt x="1183216" y="36437"/>
                  <a:pt x="1407885" y="0"/>
                </a:cubicBezTo>
              </a:path>
            </a:pathLst>
          </a:custGeom>
          <a:noFill/>
          <a:ln w="9525"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46" name="Freeform: Shape 145">
            <a:extLst>
              <a:ext uri="{FF2B5EF4-FFF2-40B4-BE49-F238E27FC236}">
                <a16:creationId xmlns:a16="http://schemas.microsoft.com/office/drawing/2014/main" id="{BB022ED7-40BB-415F-B3E4-3B6D09796F19}"/>
              </a:ext>
            </a:extLst>
          </p:cNvPr>
          <p:cNvSpPr/>
          <p:nvPr/>
        </p:nvSpPr>
        <p:spPr bwMode="auto">
          <a:xfrm>
            <a:off x="1204338" y="4708213"/>
            <a:ext cx="1464449" cy="79299"/>
          </a:xfrm>
          <a:custGeom>
            <a:avLst/>
            <a:gdLst>
              <a:gd name="connsiteX0" fmla="*/ 0 w 1407885"/>
              <a:gd name="connsiteY0" fmla="*/ 9072 h 74435"/>
              <a:gd name="connsiteX1" fmla="*/ 723900 w 1407885"/>
              <a:gd name="connsiteY1" fmla="*/ 74386 h 74435"/>
              <a:gd name="connsiteX2" fmla="*/ 1407885 w 1407885"/>
              <a:gd name="connsiteY2" fmla="*/ 0 h 74435"/>
            </a:gdLst>
            <a:ahLst/>
            <a:cxnLst>
              <a:cxn ang="0">
                <a:pos x="connsiteX0" y="connsiteY0"/>
              </a:cxn>
              <a:cxn ang="0">
                <a:pos x="connsiteX1" y="connsiteY1"/>
              </a:cxn>
              <a:cxn ang="0">
                <a:pos x="connsiteX2" y="connsiteY2"/>
              </a:cxn>
            </a:cxnLst>
            <a:rect l="l" t="t" r="r" b="b"/>
            <a:pathLst>
              <a:path w="1407885" h="74435">
                <a:moveTo>
                  <a:pt x="0" y="9072"/>
                </a:moveTo>
                <a:cubicBezTo>
                  <a:pt x="244626" y="42485"/>
                  <a:pt x="489253" y="75898"/>
                  <a:pt x="723900" y="74386"/>
                </a:cubicBezTo>
                <a:cubicBezTo>
                  <a:pt x="958547" y="72874"/>
                  <a:pt x="1183216" y="36437"/>
                  <a:pt x="1407885" y="0"/>
                </a:cubicBezTo>
              </a:path>
            </a:pathLst>
          </a:custGeom>
          <a:noFill/>
          <a:ln w="9525"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47" name="Freeform: Shape 146">
            <a:extLst>
              <a:ext uri="{FF2B5EF4-FFF2-40B4-BE49-F238E27FC236}">
                <a16:creationId xmlns:a16="http://schemas.microsoft.com/office/drawing/2014/main" id="{EDE54AFA-DF5B-46E5-8504-619DE5E85A54}"/>
              </a:ext>
            </a:extLst>
          </p:cNvPr>
          <p:cNvSpPr/>
          <p:nvPr/>
        </p:nvSpPr>
        <p:spPr bwMode="auto">
          <a:xfrm>
            <a:off x="6024538" y="4708213"/>
            <a:ext cx="1464449" cy="79299"/>
          </a:xfrm>
          <a:custGeom>
            <a:avLst/>
            <a:gdLst>
              <a:gd name="connsiteX0" fmla="*/ 0 w 1407885"/>
              <a:gd name="connsiteY0" fmla="*/ 9072 h 74435"/>
              <a:gd name="connsiteX1" fmla="*/ 723900 w 1407885"/>
              <a:gd name="connsiteY1" fmla="*/ 74386 h 74435"/>
              <a:gd name="connsiteX2" fmla="*/ 1407885 w 1407885"/>
              <a:gd name="connsiteY2" fmla="*/ 0 h 74435"/>
            </a:gdLst>
            <a:ahLst/>
            <a:cxnLst>
              <a:cxn ang="0">
                <a:pos x="connsiteX0" y="connsiteY0"/>
              </a:cxn>
              <a:cxn ang="0">
                <a:pos x="connsiteX1" y="connsiteY1"/>
              </a:cxn>
              <a:cxn ang="0">
                <a:pos x="connsiteX2" y="connsiteY2"/>
              </a:cxn>
            </a:cxnLst>
            <a:rect l="l" t="t" r="r" b="b"/>
            <a:pathLst>
              <a:path w="1407885" h="74435">
                <a:moveTo>
                  <a:pt x="0" y="9072"/>
                </a:moveTo>
                <a:cubicBezTo>
                  <a:pt x="244626" y="42485"/>
                  <a:pt x="489253" y="75898"/>
                  <a:pt x="723900" y="74386"/>
                </a:cubicBezTo>
                <a:cubicBezTo>
                  <a:pt x="958547" y="72874"/>
                  <a:pt x="1183216" y="36437"/>
                  <a:pt x="1407885" y="0"/>
                </a:cubicBezTo>
              </a:path>
            </a:pathLst>
          </a:custGeom>
          <a:noFill/>
          <a:ln w="9525"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48" name="Freeform: Shape 147">
            <a:extLst>
              <a:ext uri="{FF2B5EF4-FFF2-40B4-BE49-F238E27FC236}">
                <a16:creationId xmlns:a16="http://schemas.microsoft.com/office/drawing/2014/main" id="{D0465B8F-1722-4514-AFB4-3DD9AD7ACCA3}"/>
              </a:ext>
            </a:extLst>
          </p:cNvPr>
          <p:cNvSpPr/>
          <p:nvPr/>
        </p:nvSpPr>
        <p:spPr bwMode="auto">
          <a:xfrm rot="1575264">
            <a:off x="7514867" y="5076110"/>
            <a:ext cx="1742505" cy="165557"/>
          </a:xfrm>
          <a:custGeom>
            <a:avLst/>
            <a:gdLst>
              <a:gd name="connsiteX0" fmla="*/ 0 w 1407885"/>
              <a:gd name="connsiteY0" fmla="*/ 9072 h 74435"/>
              <a:gd name="connsiteX1" fmla="*/ 723900 w 1407885"/>
              <a:gd name="connsiteY1" fmla="*/ 74386 h 74435"/>
              <a:gd name="connsiteX2" fmla="*/ 1407885 w 1407885"/>
              <a:gd name="connsiteY2" fmla="*/ 0 h 74435"/>
            </a:gdLst>
            <a:ahLst/>
            <a:cxnLst>
              <a:cxn ang="0">
                <a:pos x="connsiteX0" y="connsiteY0"/>
              </a:cxn>
              <a:cxn ang="0">
                <a:pos x="connsiteX1" y="connsiteY1"/>
              </a:cxn>
              <a:cxn ang="0">
                <a:pos x="connsiteX2" y="connsiteY2"/>
              </a:cxn>
            </a:cxnLst>
            <a:rect l="l" t="t" r="r" b="b"/>
            <a:pathLst>
              <a:path w="1407885" h="74435">
                <a:moveTo>
                  <a:pt x="0" y="9072"/>
                </a:moveTo>
                <a:cubicBezTo>
                  <a:pt x="244626" y="42485"/>
                  <a:pt x="489253" y="75898"/>
                  <a:pt x="723900" y="74386"/>
                </a:cubicBezTo>
                <a:cubicBezTo>
                  <a:pt x="958547" y="72874"/>
                  <a:pt x="1183216" y="36437"/>
                  <a:pt x="1407885" y="0"/>
                </a:cubicBezTo>
              </a:path>
            </a:pathLst>
          </a:custGeom>
          <a:noFill/>
          <a:ln w="9525"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pic>
        <p:nvPicPr>
          <p:cNvPr id="149" name="Picture 148">
            <a:extLst>
              <a:ext uri="{FF2B5EF4-FFF2-40B4-BE49-F238E27FC236}">
                <a16:creationId xmlns:a16="http://schemas.microsoft.com/office/drawing/2014/main" id="{56151817-A44E-4867-A17C-D9B9978A0D14}"/>
              </a:ext>
            </a:extLst>
          </p:cNvPr>
          <p:cNvPicPr>
            <a:picLocks noChangeAspect="1"/>
          </p:cNvPicPr>
          <p:nvPr/>
        </p:nvPicPr>
        <p:blipFill>
          <a:blip r:embed="rId10"/>
          <a:stretch>
            <a:fillRect/>
          </a:stretch>
        </p:blipFill>
        <p:spPr>
          <a:xfrm>
            <a:off x="10014793" y="1719670"/>
            <a:ext cx="1304657" cy="1298561"/>
          </a:xfrm>
          <a:prstGeom prst="rect">
            <a:avLst/>
          </a:prstGeom>
        </p:spPr>
      </p:pic>
      <p:sp>
        <p:nvSpPr>
          <p:cNvPr id="150" name="Freeform: Shape 149">
            <a:extLst>
              <a:ext uri="{FF2B5EF4-FFF2-40B4-BE49-F238E27FC236}">
                <a16:creationId xmlns:a16="http://schemas.microsoft.com/office/drawing/2014/main" id="{CF51B30D-58D9-41C3-BC78-22BA1956A12B}"/>
              </a:ext>
            </a:extLst>
          </p:cNvPr>
          <p:cNvSpPr/>
          <p:nvPr/>
        </p:nvSpPr>
        <p:spPr bwMode="auto">
          <a:xfrm>
            <a:off x="9508181" y="2435499"/>
            <a:ext cx="646027" cy="3048000"/>
          </a:xfrm>
          <a:custGeom>
            <a:avLst/>
            <a:gdLst>
              <a:gd name="connsiteX0" fmla="*/ 0 w 646027"/>
              <a:gd name="connsiteY0" fmla="*/ 3048000 h 3048000"/>
              <a:gd name="connsiteX1" fmla="*/ 645994 w 646027"/>
              <a:gd name="connsiteY1" fmla="*/ 2588525 h 3048000"/>
              <a:gd name="connsiteX2" fmla="*/ 31845 w 646027"/>
              <a:gd name="connsiteY2" fmla="*/ 573206 h 3048000"/>
              <a:gd name="connsiteX3" fmla="*/ 641445 w 646027"/>
              <a:gd name="connsiteY3" fmla="*/ 0 h 3048000"/>
            </a:gdLst>
            <a:ahLst/>
            <a:cxnLst>
              <a:cxn ang="0">
                <a:pos x="connsiteX0" y="connsiteY0"/>
              </a:cxn>
              <a:cxn ang="0">
                <a:pos x="connsiteX1" y="connsiteY1"/>
              </a:cxn>
              <a:cxn ang="0">
                <a:pos x="connsiteX2" y="connsiteY2"/>
              </a:cxn>
              <a:cxn ang="0">
                <a:pos x="connsiteX3" y="connsiteY3"/>
              </a:cxn>
            </a:cxnLst>
            <a:rect l="l" t="t" r="r" b="b"/>
            <a:pathLst>
              <a:path w="646027" h="3048000">
                <a:moveTo>
                  <a:pt x="0" y="3048000"/>
                </a:moveTo>
                <a:cubicBezTo>
                  <a:pt x="320343" y="3024495"/>
                  <a:pt x="640687" y="3000991"/>
                  <a:pt x="645994" y="2588525"/>
                </a:cubicBezTo>
                <a:cubicBezTo>
                  <a:pt x="651301" y="2176059"/>
                  <a:pt x="32603" y="1004627"/>
                  <a:pt x="31845" y="573206"/>
                </a:cubicBezTo>
                <a:cubicBezTo>
                  <a:pt x="31087" y="141785"/>
                  <a:pt x="336266" y="70892"/>
                  <a:pt x="641445" y="0"/>
                </a:cubicBezTo>
              </a:path>
            </a:pathLst>
          </a:custGeom>
          <a:noFill/>
          <a:ln w="9525" cap="flat" cmpd="sng" algn="ctr">
            <a:solidFill>
              <a:schemeClr val="tx1">
                <a:lumMod val="75000"/>
                <a:lumOff val="2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51" name="TextBox 150">
            <a:extLst>
              <a:ext uri="{FF2B5EF4-FFF2-40B4-BE49-F238E27FC236}">
                <a16:creationId xmlns:a16="http://schemas.microsoft.com/office/drawing/2014/main" id="{02D3E42F-BC16-436C-B989-D70C72C12626}"/>
              </a:ext>
            </a:extLst>
          </p:cNvPr>
          <p:cNvSpPr txBox="1"/>
          <p:nvPr/>
        </p:nvSpPr>
        <p:spPr>
          <a:xfrm>
            <a:off x="10469969" y="3560029"/>
            <a:ext cx="1372972" cy="738664"/>
          </a:xfrm>
          <a:prstGeom prst="rect">
            <a:avLst/>
          </a:prstGeom>
          <a:noFill/>
        </p:spPr>
        <p:txBody>
          <a:bodyPr wrap="square" rtlCol="0">
            <a:spAutoFit/>
          </a:bodyPr>
          <a:lstStyle/>
          <a:p>
            <a:r>
              <a:rPr lang="en-GB" sz="1400" b="1">
                <a:solidFill>
                  <a:schemeClr val="tx1">
                    <a:lumMod val="75000"/>
                    <a:lumOff val="25000"/>
                  </a:schemeClr>
                </a:solidFill>
              </a:rPr>
              <a:t>Controller connects to the mine backbone</a:t>
            </a:r>
          </a:p>
        </p:txBody>
      </p:sp>
      <p:sp>
        <p:nvSpPr>
          <p:cNvPr id="152" name="TextBox 151">
            <a:extLst>
              <a:ext uri="{FF2B5EF4-FFF2-40B4-BE49-F238E27FC236}">
                <a16:creationId xmlns:a16="http://schemas.microsoft.com/office/drawing/2014/main" id="{06E40A17-86AC-400B-B766-76BDD9F5C835}"/>
              </a:ext>
            </a:extLst>
          </p:cNvPr>
          <p:cNvSpPr txBox="1"/>
          <p:nvPr/>
        </p:nvSpPr>
        <p:spPr>
          <a:xfrm>
            <a:off x="4592401" y="5152216"/>
            <a:ext cx="1432137" cy="307777"/>
          </a:xfrm>
          <a:prstGeom prst="rect">
            <a:avLst/>
          </a:prstGeom>
          <a:noFill/>
        </p:spPr>
        <p:txBody>
          <a:bodyPr wrap="square" rtlCol="0">
            <a:spAutoFit/>
          </a:bodyPr>
          <a:lstStyle/>
          <a:p>
            <a:pPr algn="ctr"/>
            <a:r>
              <a:rPr lang="en-GB" sz="1400" b="1">
                <a:solidFill>
                  <a:schemeClr val="tx1">
                    <a:lumMod val="75000"/>
                    <a:lumOff val="25000"/>
                  </a:schemeClr>
                </a:solidFill>
              </a:rPr>
              <a:t>Roadway</a:t>
            </a:r>
          </a:p>
        </p:txBody>
      </p:sp>
      <p:sp>
        <p:nvSpPr>
          <p:cNvPr id="153" name="TextBox 152">
            <a:extLst>
              <a:ext uri="{FF2B5EF4-FFF2-40B4-BE49-F238E27FC236}">
                <a16:creationId xmlns:a16="http://schemas.microsoft.com/office/drawing/2014/main" id="{4B5ABD4C-C5FF-4AC3-8070-4DE43313CABB}"/>
              </a:ext>
            </a:extLst>
          </p:cNvPr>
          <p:cNvSpPr txBox="1"/>
          <p:nvPr/>
        </p:nvSpPr>
        <p:spPr>
          <a:xfrm>
            <a:off x="7079647" y="1734064"/>
            <a:ext cx="2042272" cy="646331"/>
          </a:xfrm>
          <a:prstGeom prst="rect">
            <a:avLst/>
          </a:prstGeom>
          <a:noFill/>
        </p:spPr>
        <p:txBody>
          <a:bodyPr wrap="square" rtlCol="0">
            <a:spAutoFit/>
          </a:bodyPr>
          <a:lstStyle/>
          <a:p>
            <a:pPr algn="r"/>
            <a:r>
              <a:rPr lang="en-GB" sz="1200">
                <a:solidFill>
                  <a:schemeClr val="tx1">
                    <a:lumMod val="75000"/>
                    <a:lumOff val="25000"/>
                  </a:schemeClr>
                </a:solidFill>
                <a:latin typeface="Proxima Nova Rg" panose="02000506030000020004" pitchFamily="2" charset="0"/>
              </a:rPr>
              <a:t>Application software for data analysis. Integrates with SCADA</a:t>
            </a:r>
          </a:p>
        </p:txBody>
      </p:sp>
      <p:sp>
        <p:nvSpPr>
          <p:cNvPr id="154" name="TextBox 153">
            <a:extLst>
              <a:ext uri="{FF2B5EF4-FFF2-40B4-BE49-F238E27FC236}">
                <a16:creationId xmlns:a16="http://schemas.microsoft.com/office/drawing/2014/main" id="{85FBD6D8-38DB-47B2-B45A-28B147EE7E6E}"/>
              </a:ext>
            </a:extLst>
          </p:cNvPr>
          <p:cNvSpPr txBox="1"/>
          <p:nvPr/>
        </p:nvSpPr>
        <p:spPr>
          <a:xfrm>
            <a:off x="10271123" y="5086352"/>
            <a:ext cx="1675225" cy="523220"/>
          </a:xfrm>
          <a:prstGeom prst="rect">
            <a:avLst/>
          </a:prstGeom>
          <a:noFill/>
        </p:spPr>
        <p:txBody>
          <a:bodyPr wrap="square" rtlCol="0">
            <a:spAutoFit/>
          </a:bodyPr>
          <a:lstStyle/>
          <a:p>
            <a:r>
              <a:rPr lang="en-GB" sz="1400" b="1">
                <a:solidFill>
                  <a:schemeClr val="tx1">
                    <a:lumMod val="75000"/>
                    <a:lumOff val="25000"/>
                  </a:schemeClr>
                </a:solidFill>
              </a:rPr>
              <a:t>RockMonitor XR</a:t>
            </a:r>
          </a:p>
          <a:p>
            <a:r>
              <a:rPr lang="en-GB" sz="1400" b="1">
                <a:solidFill>
                  <a:schemeClr val="tx1">
                    <a:lumMod val="75000"/>
                    <a:lumOff val="25000"/>
                  </a:schemeClr>
                </a:solidFill>
              </a:rPr>
              <a:t>Controller</a:t>
            </a:r>
          </a:p>
        </p:txBody>
      </p:sp>
      <p:sp>
        <p:nvSpPr>
          <p:cNvPr id="155" name="TextBox 154">
            <a:extLst>
              <a:ext uri="{FF2B5EF4-FFF2-40B4-BE49-F238E27FC236}">
                <a16:creationId xmlns:a16="http://schemas.microsoft.com/office/drawing/2014/main" id="{A2E57CF0-CBF7-4A56-916B-F5E5FDD6F5EA}"/>
              </a:ext>
            </a:extLst>
          </p:cNvPr>
          <p:cNvSpPr txBox="1"/>
          <p:nvPr/>
        </p:nvSpPr>
        <p:spPr>
          <a:xfrm>
            <a:off x="7580855" y="2492697"/>
            <a:ext cx="2032003" cy="276999"/>
          </a:xfrm>
          <a:prstGeom prst="rect">
            <a:avLst/>
          </a:prstGeom>
          <a:noFill/>
        </p:spPr>
        <p:txBody>
          <a:bodyPr wrap="square" rtlCol="0">
            <a:spAutoFit/>
          </a:bodyPr>
          <a:lstStyle/>
          <a:p>
            <a:pPr algn="ctr"/>
            <a:r>
              <a:rPr lang="en-GB" sz="1200">
                <a:solidFill>
                  <a:schemeClr val="tx1">
                    <a:lumMod val="75000"/>
                    <a:lumOff val="25000"/>
                  </a:schemeClr>
                </a:solidFill>
                <a:latin typeface="Proxima Nova Rg" panose="02000506030000020004" pitchFamily="2" charset="0"/>
              </a:rPr>
              <a:t>Configurable </a:t>
            </a:r>
            <a:r>
              <a:rPr lang="en-GB" sz="1200">
                <a:solidFill>
                  <a:srgbClr val="FF5050"/>
                </a:solidFill>
                <a:latin typeface="Proxima Nova Rg" panose="02000506030000020004" pitchFamily="2" charset="0"/>
              </a:rPr>
              <a:t>alarms</a:t>
            </a:r>
          </a:p>
        </p:txBody>
      </p:sp>
      <p:sp>
        <p:nvSpPr>
          <p:cNvPr id="156" name="TextBox 155">
            <a:extLst>
              <a:ext uri="{FF2B5EF4-FFF2-40B4-BE49-F238E27FC236}">
                <a16:creationId xmlns:a16="http://schemas.microsoft.com/office/drawing/2014/main" id="{7D7401BF-9FAC-41D3-B9B3-8EEB05A3B48B}"/>
              </a:ext>
            </a:extLst>
          </p:cNvPr>
          <p:cNvSpPr txBox="1"/>
          <p:nvPr/>
        </p:nvSpPr>
        <p:spPr>
          <a:xfrm>
            <a:off x="5918783" y="3540647"/>
            <a:ext cx="1675225" cy="523220"/>
          </a:xfrm>
          <a:prstGeom prst="rect">
            <a:avLst/>
          </a:prstGeom>
          <a:noFill/>
        </p:spPr>
        <p:txBody>
          <a:bodyPr wrap="square" rtlCol="0">
            <a:spAutoFit/>
          </a:bodyPr>
          <a:lstStyle/>
          <a:p>
            <a:pPr algn="ctr"/>
            <a:r>
              <a:rPr lang="en-GB" sz="1400" b="1">
                <a:solidFill>
                  <a:schemeClr val="tx1">
                    <a:lumMod val="75000"/>
                    <a:lumOff val="25000"/>
                  </a:schemeClr>
                </a:solidFill>
              </a:rPr>
              <a:t>Typically 20-50m</a:t>
            </a:r>
          </a:p>
          <a:p>
            <a:pPr algn="ctr"/>
            <a:r>
              <a:rPr lang="en-GB" sz="1400" b="1">
                <a:solidFill>
                  <a:schemeClr val="tx1">
                    <a:lumMod val="75000"/>
                    <a:lumOff val="25000"/>
                  </a:schemeClr>
                </a:solidFill>
              </a:rPr>
              <a:t>intervals</a:t>
            </a:r>
          </a:p>
        </p:txBody>
      </p:sp>
      <p:sp>
        <p:nvSpPr>
          <p:cNvPr id="157" name="TextBox 156">
            <a:extLst>
              <a:ext uri="{FF2B5EF4-FFF2-40B4-BE49-F238E27FC236}">
                <a16:creationId xmlns:a16="http://schemas.microsoft.com/office/drawing/2014/main" id="{6BBDD2D0-9937-4B69-B4E6-5F67A73320DA}"/>
              </a:ext>
            </a:extLst>
          </p:cNvPr>
          <p:cNvSpPr txBox="1"/>
          <p:nvPr/>
        </p:nvSpPr>
        <p:spPr>
          <a:xfrm>
            <a:off x="1253100" y="3587992"/>
            <a:ext cx="1362378" cy="738664"/>
          </a:xfrm>
          <a:prstGeom prst="rect">
            <a:avLst/>
          </a:prstGeom>
          <a:noFill/>
        </p:spPr>
        <p:txBody>
          <a:bodyPr wrap="square" rtlCol="0">
            <a:spAutoFit/>
          </a:bodyPr>
          <a:lstStyle/>
          <a:p>
            <a:pPr algn="ctr"/>
            <a:r>
              <a:rPr lang="en-GB" sz="1400" b="1">
                <a:solidFill>
                  <a:schemeClr val="tx1">
                    <a:lumMod val="75000"/>
                    <a:lumOff val="25000"/>
                  </a:schemeClr>
                </a:solidFill>
              </a:rPr>
              <a:t>Up to 4 measurement points</a:t>
            </a:r>
          </a:p>
        </p:txBody>
      </p:sp>
      <p:sp>
        <p:nvSpPr>
          <p:cNvPr id="158" name="Freeform: Shape 157">
            <a:extLst>
              <a:ext uri="{FF2B5EF4-FFF2-40B4-BE49-F238E27FC236}">
                <a16:creationId xmlns:a16="http://schemas.microsoft.com/office/drawing/2014/main" id="{1B5CF4FF-8C4A-4F0E-A518-4067138E1450}"/>
              </a:ext>
            </a:extLst>
          </p:cNvPr>
          <p:cNvSpPr/>
          <p:nvPr/>
        </p:nvSpPr>
        <p:spPr bwMode="auto">
          <a:xfrm rot="21445453">
            <a:off x="9339" y="4741793"/>
            <a:ext cx="1060070" cy="45719"/>
          </a:xfrm>
          <a:custGeom>
            <a:avLst/>
            <a:gdLst>
              <a:gd name="connsiteX0" fmla="*/ 0 w 1407885"/>
              <a:gd name="connsiteY0" fmla="*/ 9072 h 74435"/>
              <a:gd name="connsiteX1" fmla="*/ 723900 w 1407885"/>
              <a:gd name="connsiteY1" fmla="*/ 74386 h 74435"/>
              <a:gd name="connsiteX2" fmla="*/ 1407885 w 1407885"/>
              <a:gd name="connsiteY2" fmla="*/ 0 h 74435"/>
            </a:gdLst>
            <a:ahLst/>
            <a:cxnLst>
              <a:cxn ang="0">
                <a:pos x="connsiteX0" y="connsiteY0"/>
              </a:cxn>
              <a:cxn ang="0">
                <a:pos x="connsiteX1" y="connsiteY1"/>
              </a:cxn>
              <a:cxn ang="0">
                <a:pos x="connsiteX2" y="connsiteY2"/>
              </a:cxn>
            </a:cxnLst>
            <a:rect l="l" t="t" r="r" b="b"/>
            <a:pathLst>
              <a:path w="1407885" h="74435">
                <a:moveTo>
                  <a:pt x="0" y="9072"/>
                </a:moveTo>
                <a:cubicBezTo>
                  <a:pt x="244626" y="42485"/>
                  <a:pt x="489253" y="75898"/>
                  <a:pt x="723900" y="74386"/>
                </a:cubicBezTo>
                <a:cubicBezTo>
                  <a:pt x="958547" y="72874"/>
                  <a:pt x="1183216" y="36437"/>
                  <a:pt x="1407885" y="0"/>
                </a:cubicBezTo>
              </a:path>
            </a:pathLst>
          </a:custGeom>
          <a:noFill/>
          <a:ln w="9525"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a typeface="ＭＳ Ｐゴシック" pitchFamily="34" charset="-128"/>
            </a:endParaRPr>
          </a:p>
        </p:txBody>
      </p:sp>
      <p:pic>
        <p:nvPicPr>
          <p:cNvPr id="159" name="Picture 158">
            <a:extLst>
              <a:ext uri="{FF2B5EF4-FFF2-40B4-BE49-F238E27FC236}">
                <a16:creationId xmlns:a16="http://schemas.microsoft.com/office/drawing/2014/main" id="{EB6C8695-B774-487B-8BF8-6FE5AD11CA18}"/>
              </a:ext>
            </a:extLst>
          </p:cNvPr>
          <p:cNvPicPr>
            <a:picLocks noChangeAspect="1"/>
          </p:cNvPicPr>
          <p:nvPr/>
        </p:nvPicPr>
        <p:blipFill>
          <a:blip r:embed="rId11"/>
          <a:stretch>
            <a:fillRect/>
          </a:stretch>
        </p:blipFill>
        <p:spPr>
          <a:xfrm>
            <a:off x="1147106" y="3245864"/>
            <a:ext cx="481626" cy="542591"/>
          </a:xfrm>
          <a:prstGeom prst="rect">
            <a:avLst/>
          </a:prstGeom>
        </p:spPr>
      </p:pic>
      <p:pic>
        <p:nvPicPr>
          <p:cNvPr id="160" name="Picture 159">
            <a:extLst>
              <a:ext uri="{FF2B5EF4-FFF2-40B4-BE49-F238E27FC236}">
                <a16:creationId xmlns:a16="http://schemas.microsoft.com/office/drawing/2014/main" id="{447C87AD-389D-463A-B49E-AF63D8E671D3}"/>
              </a:ext>
            </a:extLst>
          </p:cNvPr>
          <p:cNvPicPr>
            <a:picLocks noChangeAspect="1"/>
          </p:cNvPicPr>
          <p:nvPr/>
        </p:nvPicPr>
        <p:blipFill>
          <a:blip r:embed="rId12"/>
          <a:stretch>
            <a:fillRect/>
          </a:stretch>
        </p:blipFill>
        <p:spPr>
          <a:xfrm>
            <a:off x="5983867" y="3943482"/>
            <a:ext cx="1548518" cy="365792"/>
          </a:xfrm>
          <a:prstGeom prst="rect">
            <a:avLst/>
          </a:prstGeom>
        </p:spPr>
      </p:pic>
      <p:pic>
        <p:nvPicPr>
          <p:cNvPr id="161" name="Picture 160">
            <a:extLst>
              <a:ext uri="{FF2B5EF4-FFF2-40B4-BE49-F238E27FC236}">
                <a16:creationId xmlns:a16="http://schemas.microsoft.com/office/drawing/2014/main" id="{862DADA1-42E3-4FA8-B21A-B12A8E513DA2}"/>
              </a:ext>
            </a:extLst>
          </p:cNvPr>
          <p:cNvPicPr>
            <a:picLocks noChangeAspect="1"/>
          </p:cNvPicPr>
          <p:nvPr/>
        </p:nvPicPr>
        <p:blipFill>
          <a:blip r:embed="rId13"/>
          <a:stretch>
            <a:fillRect/>
          </a:stretch>
        </p:blipFill>
        <p:spPr>
          <a:xfrm>
            <a:off x="9529773" y="4828696"/>
            <a:ext cx="823031" cy="829128"/>
          </a:xfrm>
          <a:prstGeom prst="rect">
            <a:avLst/>
          </a:prstGeom>
        </p:spPr>
      </p:pic>
      <p:pic>
        <p:nvPicPr>
          <p:cNvPr id="162" name="Picture 161">
            <a:extLst>
              <a:ext uri="{FF2B5EF4-FFF2-40B4-BE49-F238E27FC236}">
                <a16:creationId xmlns:a16="http://schemas.microsoft.com/office/drawing/2014/main" id="{B1742D29-6CA8-475C-B1F7-6B98861021F2}"/>
              </a:ext>
            </a:extLst>
          </p:cNvPr>
          <p:cNvPicPr>
            <a:picLocks noChangeAspect="1"/>
          </p:cNvPicPr>
          <p:nvPr/>
        </p:nvPicPr>
        <p:blipFill>
          <a:blip r:embed="rId14"/>
          <a:stretch>
            <a:fillRect/>
          </a:stretch>
        </p:blipFill>
        <p:spPr>
          <a:xfrm>
            <a:off x="9921514" y="3716365"/>
            <a:ext cx="591363" cy="347502"/>
          </a:xfrm>
          <a:prstGeom prst="rect">
            <a:avLst/>
          </a:prstGeom>
        </p:spPr>
      </p:pic>
      <p:pic>
        <p:nvPicPr>
          <p:cNvPr id="163" name="Picture 162">
            <a:extLst>
              <a:ext uri="{FF2B5EF4-FFF2-40B4-BE49-F238E27FC236}">
                <a16:creationId xmlns:a16="http://schemas.microsoft.com/office/drawing/2014/main" id="{7AED86FF-3A12-47A1-9811-ADA164825CCD}"/>
              </a:ext>
            </a:extLst>
          </p:cNvPr>
          <p:cNvPicPr>
            <a:picLocks noChangeAspect="1"/>
          </p:cNvPicPr>
          <p:nvPr/>
        </p:nvPicPr>
        <p:blipFill>
          <a:blip r:embed="rId15"/>
          <a:stretch>
            <a:fillRect/>
          </a:stretch>
        </p:blipFill>
        <p:spPr>
          <a:xfrm>
            <a:off x="9114186" y="1901459"/>
            <a:ext cx="932769" cy="957155"/>
          </a:xfrm>
          <a:prstGeom prst="rect">
            <a:avLst/>
          </a:prstGeom>
        </p:spPr>
      </p:pic>
      <p:pic>
        <p:nvPicPr>
          <p:cNvPr id="164" name="Picture 163">
            <a:extLst>
              <a:ext uri="{FF2B5EF4-FFF2-40B4-BE49-F238E27FC236}">
                <a16:creationId xmlns:a16="http://schemas.microsoft.com/office/drawing/2014/main" id="{AD2B2C7F-7E9C-4617-883C-4213498A7A48}"/>
              </a:ext>
            </a:extLst>
          </p:cNvPr>
          <p:cNvPicPr>
            <a:picLocks noChangeAspect="1"/>
          </p:cNvPicPr>
          <p:nvPr/>
        </p:nvPicPr>
        <p:blipFill>
          <a:blip r:embed="rId16"/>
          <a:stretch>
            <a:fillRect/>
          </a:stretch>
        </p:blipFill>
        <p:spPr>
          <a:xfrm rot="20246575">
            <a:off x="9117972" y="1765575"/>
            <a:ext cx="835224" cy="487722"/>
          </a:xfrm>
          <a:prstGeom prst="rect">
            <a:avLst/>
          </a:prstGeom>
        </p:spPr>
      </p:pic>
      <p:pic>
        <p:nvPicPr>
          <p:cNvPr id="165" name="Picture 164">
            <a:extLst>
              <a:ext uri="{FF2B5EF4-FFF2-40B4-BE49-F238E27FC236}">
                <a16:creationId xmlns:a16="http://schemas.microsoft.com/office/drawing/2014/main" id="{501984C4-1CC9-40A0-BD14-9D3FAB97FCB8}"/>
              </a:ext>
            </a:extLst>
          </p:cNvPr>
          <p:cNvPicPr>
            <a:picLocks noChangeAspect="1"/>
          </p:cNvPicPr>
          <p:nvPr/>
        </p:nvPicPr>
        <p:blipFill rotWithShape="1">
          <a:blip r:embed="rId17"/>
          <a:srcRect t="19745"/>
          <a:stretch/>
        </p:blipFill>
        <p:spPr>
          <a:xfrm>
            <a:off x="9852712" y="1429597"/>
            <a:ext cx="810418" cy="637890"/>
          </a:xfrm>
          <a:prstGeom prst="rect">
            <a:avLst/>
          </a:prstGeom>
        </p:spPr>
      </p:pic>
      <p:pic>
        <p:nvPicPr>
          <p:cNvPr id="166" name="Picture 165">
            <a:extLst>
              <a:ext uri="{FF2B5EF4-FFF2-40B4-BE49-F238E27FC236}">
                <a16:creationId xmlns:a16="http://schemas.microsoft.com/office/drawing/2014/main" id="{60BB34D5-D5F7-4149-8F68-366B2EB3551D}"/>
              </a:ext>
            </a:extLst>
          </p:cNvPr>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9083" y="4068487"/>
            <a:ext cx="1042894" cy="797069"/>
          </a:xfrm>
          <a:prstGeom prst="rect">
            <a:avLst/>
          </a:prstGeom>
        </p:spPr>
      </p:pic>
      <p:pic>
        <p:nvPicPr>
          <p:cNvPr id="167" name="Picture 166">
            <a:extLst>
              <a:ext uri="{FF2B5EF4-FFF2-40B4-BE49-F238E27FC236}">
                <a16:creationId xmlns:a16="http://schemas.microsoft.com/office/drawing/2014/main" id="{E68B2D6C-47A3-4BFC-8AEE-07430FA76E37}"/>
              </a:ext>
            </a:extLst>
          </p:cNvPr>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18170" y="4068487"/>
            <a:ext cx="1042894" cy="797069"/>
          </a:xfrm>
          <a:prstGeom prst="rect">
            <a:avLst/>
          </a:prstGeom>
        </p:spPr>
      </p:pic>
      <p:pic>
        <p:nvPicPr>
          <p:cNvPr id="168" name="Picture 167">
            <a:extLst>
              <a:ext uri="{FF2B5EF4-FFF2-40B4-BE49-F238E27FC236}">
                <a16:creationId xmlns:a16="http://schemas.microsoft.com/office/drawing/2014/main" id="{676A7F6A-18B5-417F-9182-29DBF5835D9D}"/>
              </a:ext>
            </a:extLst>
          </p:cNvPr>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24860" y="4068487"/>
            <a:ext cx="1042894" cy="797069"/>
          </a:xfrm>
          <a:prstGeom prst="rect">
            <a:avLst/>
          </a:prstGeom>
        </p:spPr>
      </p:pic>
      <p:pic>
        <p:nvPicPr>
          <p:cNvPr id="169" name="Picture 168">
            <a:extLst>
              <a:ext uri="{FF2B5EF4-FFF2-40B4-BE49-F238E27FC236}">
                <a16:creationId xmlns:a16="http://schemas.microsoft.com/office/drawing/2014/main" id="{0BEE8CC0-0FB7-47F4-9DC0-FF1A03F40C87}"/>
              </a:ext>
            </a:extLst>
          </p:cNvPr>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31550" y="4068487"/>
            <a:ext cx="1042894" cy="797069"/>
          </a:xfrm>
          <a:prstGeom prst="rect">
            <a:avLst/>
          </a:prstGeom>
        </p:spPr>
      </p:pic>
      <p:pic>
        <p:nvPicPr>
          <p:cNvPr id="170" name="Picture 169">
            <a:extLst>
              <a:ext uri="{FF2B5EF4-FFF2-40B4-BE49-F238E27FC236}">
                <a16:creationId xmlns:a16="http://schemas.microsoft.com/office/drawing/2014/main" id="{1809D939-F9C3-4E5C-8873-48BD35123FED}"/>
              </a:ext>
            </a:extLst>
          </p:cNvPr>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45916" y="4068487"/>
            <a:ext cx="1042894" cy="797069"/>
          </a:xfrm>
          <a:prstGeom prst="rect">
            <a:avLst/>
          </a:prstGeom>
        </p:spPr>
      </p:pic>
      <p:sp>
        <p:nvSpPr>
          <p:cNvPr id="171" name="TextBox 170">
            <a:extLst>
              <a:ext uri="{FF2B5EF4-FFF2-40B4-BE49-F238E27FC236}">
                <a16:creationId xmlns:a16="http://schemas.microsoft.com/office/drawing/2014/main" id="{29B20C5F-AA3A-4871-A96B-86839362661C}"/>
              </a:ext>
            </a:extLst>
          </p:cNvPr>
          <p:cNvSpPr txBox="1"/>
          <p:nvPr/>
        </p:nvSpPr>
        <p:spPr>
          <a:xfrm>
            <a:off x="124755" y="5221889"/>
            <a:ext cx="1432137" cy="523220"/>
          </a:xfrm>
          <a:prstGeom prst="rect">
            <a:avLst/>
          </a:prstGeom>
          <a:noFill/>
        </p:spPr>
        <p:txBody>
          <a:bodyPr wrap="square" rtlCol="0">
            <a:spAutoFit/>
          </a:bodyPr>
          <a:lstStyle/>
          <a:p>
            <a:pPr algn="ctr"/>
            <a:r>
              <a:rPr lang="en-GB" sz="1400" b="1">
                <a:solidFill>
                  <a:schemeClr val="tx1">
                    <a:lumMod val="75000"/>
                    <a:lumOff val="25000"/>
                  </a:schemeClr>
                </a:solidFill>
              </a:rPr>
              <a:t>RockMonitor XR Telltale</a:t>
            </a:r>
          </a:p>
        </p:txBody>
      </p:sp>
      <p:pic>
        <p:nvPicPr>
          <p:cNvPr id="172" name="Picture 171">
            <a:extLst>
              <a:ext uri="{FF2B5EF4-FFF2-40B4-BE49-F238E27FC236}">
                <a16:creationId xmlns:a16="http://schemas.microsoft.com/office/drawing/2014/main" id="{6CBA5A19-77C5-4A06-BDA7-6F60BCA0C3AF}"/>
              </a:ext>
            </a:extLst>
          </p:cNvPr>
          <p:cNvPicPr>
            <a:picLocks noChangeAspect="1"/>
          </p:cNvPicPr>
          <p:nvPr/>
        </p:nvPicPr>
        <p:blipFill>
          <a:blip r:embed="rId19"/>
          <a:stretch>
            <a:fillRect/>
          </a:stretch>
        </p:blipFill>
        <p:spPr>
          <a:xfrm>
            <a:off x="710509" y="4873371"/>
            <a:ext cx="542591" cy="475529"/>
          </a:xfrm>
          <a:prstGeom prst="rect">
            <a:avLst/>
          </a:prstGeom>
        </p:spPr>
      </p:pic>
      <p:pic>
        <p:nvPicPr>
          <p:cNvPr id="173" name="Picture 1" descr="TROLE) ">
            <a:extLst>
              <a:ext uri="{FF2B5EF4-FFF2-40B4-BE49-F238E27FC236}">
                <a16:creationId xmlns:a16="http://schemas.microsoft.com/office/drawing/2014/main" id="{B5B30D56-3002-4956-8C56-6CD7C88979B2}"/>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8947477" y="4939722"/>
            <a:ext cx="611425" cy="609969"/>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173">
            <a:extLst>
              <a:ext uri="{FF2B5EF4-FFF2-40B4-BE49-F238E27FC236}">
                <a16:creationId xmlns:a16="http://schemas.microsoft.com/office/drawing/2014/main" id="{7E4D1AAE-A7DA-4037-A8D9-F094105750F0}"/>
              </a:ext>
            </a:extLst>
          </p:cNvPr>
          <p:cNvPicPr>
            <a:picLocks noChangeAspect="1"/>
          </p:cNvPicPr>
          <p:nvPr/>
        </p:nvPicPr>
        <p:blipFill>
          <a:blip r:embed="rId21"/>
          <a:stretch>
            <a:fillRect/>
          </a:stretch>
        </p:blipFill>
        <p:spPr>
          <a:xfrm>
            <a:off x="1686309" y="5145087"/>
            <a:ext cx="2818834" cy="720678"/>
          </a:xfrm>
          <a:prstGeom prst="rect">
            <a:avLst/>
          </a:prstGeom>
        </p:spPr>
      </p:pic>
      <p:sp>
        <p:nvSpPr>
          <p:cNvPr id="3" name="TextBox 2">
            <a:extLst>
              <a:ext uri="{FF2B5EF4-FFF2-40B4-BE49-F238E27FC236}">
                <a16:creationId xmlns:a16="http://schemas.microsoft.com/office/drawing/2014/main" id="{BFE9F07E-CC03-4E36-A682-A191E49E3EEF}"/>
              </a:ext>
            </a:extLst>
          </p:cNvPr>
          <p:cNvSpPr txBox="1"/>
          <p:nvPr/>
        </p:nvSpPr>
        <p:spPr>
          <a:xfrm>
            <a:off x="9501126" y="980467"/>
            <a:ext cx="1432137" cy="461665"/>
          </a:xfrm>
          <a:prstGeom prst="rect">
            <a:avLst/>
          </a:prstGeom>
          <a:noFill/>
        </p:spPr>
        <p:txBody>
          <a:bodyPr wrap="square" rtlCol="0">
            <a:spAutoFit/>
          </a:bodyPr>
          <a:lstStyle/>
          <a:p>
            <a:pPr algn="ctr"/>
            <a:r>
              <a:rPr lang="en-GB" sz="1200">
                <a:solidFill>
                  <a:schemeClr val="tx1">
                    <a:lumMod val="75000"/>
                    <a:lumOff val="25000"/>
                  </a:schemeClr>
                </a:solidFill>
                <a:latin typeface="Proxima Nova Rg" panose="02000506030000020004" pitchFamily="2" charset="0"/>
              </a:rPr>
              <a:t>Mine monitoring station</a:t>
            </a:r>
          </a:p>
        </p:txBody>
      </p:sp>
      <p:sp>
        <p:nvSpPr>
          <p:cNvPr id="4" name="Rectangle 3">
            <a:extLst>
              <a:ext uri="{FF2B5EF4-FFF2-40B4-BE49-F238E27FC236}">
                <a16:creationId xmlns:a16="http://schemas.microsoft.com/office/drawing/2014/main" id="{7277614F-CFF6-D550-4488-D3BD1CA1273E}"/>
              </a:ext>
            </a:extLst>
          </p:cNvPr>
          <p:cNvSpPr/>
          <p:nvPr/>
        </p:nvSpPr>
        <p:spPr>
          <a:xfrm>
            <a:off x="8210746" y="273377"/>
            <a:ext cx="1941922" cy="386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7959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F1FBFA-59AF-4621-B07C-54A9A8A15654}"/>
              </a:ext>
            </a:extLst>
          </p:cNvPr>
          <p:cNvSpPr>
            <a:spLocks noGrp="1"/>
          </p:cNvSpPr>
          <p:nvPr>
            <p:ph type="body" sz="quarter" idx="13"/>
          </p:nvPr>
        </p:nvSpPr>
        <p:spPr/>
        <p:txBody>
          <a:bodyPr/>
          <a:lstStyle/>
          <a:p>
            <a:r>
              <a:rPr lang="en-GB" dirty="0"/>
              <a:t>ROCKMONITOR XR SYSTEM</a:t>
            </a:r>
          </a:p>
        </p:txBody>
      </p:sp>
      <p:pic>
        <p:nvPicPr>
          <p:cNvPr id="13" name="Picture 12" descr="A screenshot of a computer&#10;&#10;Description generated with very high confidence">
            <a:extLst>
              <a:ext uri="{FF2B5EF4-FFF2-40B4-BE49-F238E27FC236}">
                <a16:creationId xmlns:a16="http://schemas.microsoft.com/office/drawing/2014/main" id="{66833920-5B0D-4D47-9A31-374F668CD2E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347193" y="2198706"/>
            <a:ext cx="3078299" cy="1862654"/>
          </a:xfrm>
          <a:prstGeom prst="rect">
            <a:avLst/>
          </a:prstGeom>
          <a:effectLst>
            <a:outerShdw blurRad="139700" dist="76200" algn="l" rotWithShape="0">
              <a:prstClr val="black">
                <a:alpha val="40000"/>
              </a:prstClr>
            </a:outerShdw>
          </a:effectLst>
          <a:scene3d>
            <a:camera prst="perspectiveHeroicExtremeLeftFacing">
              <a:rot lat="0" lon="1452030" rev="0"/>
            </a:camera>
            <a:lightRig rig="threePt" dir="t"/>
          </a:scene3d>
        </p:spPr>
      </p:pic>
      <p:cxnSp>
        <p:nvCxnSpPr>
          <p:cNvPr id="15" name="Straight Connector 14">
            <a:extLst>
              <a:ext uri="{FF2B5EF4-FFF2-40B4-BE49-F238E27FC236}">
                <a16:creationId xmlns:a16="http://schemas.microsoft.com/office/drawing/2014/main" id="{42236216-9EF3-42F2-A3DB-423BFD40D5D3}"/>
              </a:ext>
            </a:extLst>
          </p:cNvPr>
          <p:cNvCxnSpPr>
            <a:cxnSpLocks/>
          </p:cNvCxnSpPr>
          <p:nvPr/>
        </p:nvCxnSpPr>
        <p:spPr>
          <a:xfrm>
            <a:off x="596354" y="4646315"/>
            <a:ext cx="10829138"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98F5893-4B17-4F7C-8009-1FB03B5CA982}"/>
              </a:ext>
            </a:extLst>
          </p:cNvPr>
          <p:cNvSpPr txBox="1"/>
          <p:nvPr/>
        </p:nvSpPr>
        <p:spPr>
          <a:xfrm>
            <a:off x="596354" y="4747818"/>
            <a:ext cx="2342308" cy="338554"/>
          </a:xfrm>
          <a:prstGeom prst="rect">
            <a:avLst/>
          </a:prstGeom>
          <a:noFill/>
        </p:spPr>
        <p:txBody>
          <a:bodyPr wrap="none" rtlCol="0">
            <a:spAutoFit/>
          </a:bodyPr>
          <a:lstStyle/>
          <a:p>
            <a:r>
              <a:rPr lang="en-GB" sz="1600" b="1" dirty="0">
                <a:latin typeface="Proxima Nova Rg" panose="02000506030000020004" pitchFamily="2" charset="0"/>
              </a:rPr>
              <a:t>RockMonitor XR Telltale</a:t>
            </a:r>
          </a:p>
        </p:txBody>
      </p:sp>
      <p:sp>
        <p:nvSpPr>
          <p:cNvPr id="18" name="TextBox 17">
            <a:extLst>
              <a:ext uri="{FF2B5EF4-FFF2-40B4-BE49-F238E27FC236}">
                <a16:creationId xmlns:a16="http://schemas.microsoft.com/office/drawing/2014/main" id="{AE4E0148-655E-41CA-9D3C-5C492A786F45}"/>
              </a:ext>
            </a:extLst>
          </p:cNvPr>
          <p:cNvSpPr txBox="1"/>
          <p:nvPr/>
        </p:nvSpPr>
        <p:spPr>
          <a:xfrm>
            <a:off x="3570644" y="4747832"/>
            <a:ext cx="2577950" cy="338554"/>
          </a:xfrm>
          <a:prstGeom prst="rect">
            <a:avLst/>
          </a:prstGeom>
          <a:noFill/>
        </p:spPr>
        <p:txBody>
          <a:bodyPr wrap="none" rtlCol="0">
            <a:spAutoFit/>
          </a:bodyPr>
          <a:lstStyle/>
          <a:p>
            <a:r>
              <a:rPr lang="en-GB" sz="1600" b="1" dirty="0">
                <a:latin typeface="Proxima Nova Rg" panose="02000506030000020004" pitchFamily="2" charset="0"/>
              </a:rPr>
              <a:t>RockMonitor XR Controller</a:t>
            </a:r>
          </a:p>
        </p:txBody>
      </p:sp>
      <p:sp>
        <p:nvSpPr>
          <p:cNvPr id="19" name="TextBox 18">
            <a:extLst>
              <a:ext uri="{FF2B5EF4-FFF2-40B4-BE49-F238E27FC236}">
                <a16:creationId xmlns:a16="http://schemas.microsoft.com/office/drawing/2014/main" id="{C27E2AEC-32B2-4BDA-B9AE-AF1962C3375E}"/>
              </a:ext>
            </a:extLst>
          </p:cNvPr>
          <p:cNvSpPr txBox="1"/>
          <p:nvPr/>
        </p:nvSpPr>
        <p:spPr>
          <a:xfrm>
            <a:off x="6390767" y="4747832"/>
            <a:ext cx="2335896" cy="338554"/>
          </a:xfrm>
          <a:prstGeom prst="rect">
            <a:avLst/>
          </a:prstGeom>
          <a:noFill/>
        </p:spPr>
        <p:txBody>
          <a:bodyPr wrap="none" rtlCol="0">
            <a:spAutoFit/>
          </a:bodyPr>
          <a:lstStyle/>
          <a:p>
            <a:r>
              <a:rPr lang="en-GB" sz="1600" b="1" dirty="0">
                <a:latin typeface="Proxima Nova Rg" panose="02000506030000020004" pitchFamily="2" charset="0"/>
              </a:rPr>
              <a:t>RockMonitor XR Reader</a:t>
            </a:r>
          </a:p>
        </p:txBody>
      </p:sp>
      <p:sp>
        <p:nvSpPr>
          <p:cNvPr id="20" name="TextBox 19">
            <a:extLst>
              <a:ext uri="{FF2B5EF4-FFF2-40B4-BE49-F238E27FC236}">
                <a16:creationId xmlns:a16="http://schemas.microsoft.com/office/drawing/2014/main" id="{17DA1BA4-CB10-401A-8BFC-27CF199B7D5A}"/>
              </a:ext>
            </a:extLst>
          </p:cNvPr>
          <p:cNvSpPr txBox="1"/>
          <p:nvPr/>
        </p:nvSpPr>
        <p:spPr>
          <a:xfrm>
            <a:off x="8968836" y="4747832"/>
            <a:ext cx="1657826" cy="338554"/>
          </a:xfrm>
          <a:prstGeom prst="rect">
            <a:avLst/>
          </a:prstGeom>
          <a:noFill/>
        </p:spPr>
        <p:txBody>
          <a:bodyPr wrap="none" rtlCol="0">
            <a:spAutoFit/>
          </a:bodyPr>
          <a:lstStyle/>
          <a:p>
            <a:r>
              <a:rPr lang="en-GB" sz="1600" b="1" dirty="0">
                <a:latin typeface="Proxima Nova Rg" panose="02000506030000020004" pitchFamily="2" charset="0"/>
              </a:rPr>
              <a:t>Core Software</a:t>
            </a:r>
          </a:p>
        </p:txBody>
      </p:sp>
      <p:sp>
        <p:nvSpPr>
          <p:cNvPr id="21" name="TextBox 20">
            <a:extLst>
              <a:ext uri="{FF2B5EF4-FFF2-40B4-BE49-F238E27FC236}">
                <a16:creationId xmlns:a16="http://schemas.microsoft.com/office/drawing/2014/main" id="{E760B166-0ABD-4B1B-A8BE-B436391B08C5}"/>
              </a:ext>
            </a:extLst>
          </p:cNvPr>
          <p:cNvSpPr txBox="1"/>
          <p:nvPr/>
        </p:nvSpPr>
        <p:spPr>
          <a:xfrm>
            <a:off x="756989" y="5016048"/>
            <a:ext cx="2377293" cy="1200329"/>
          </a:xfrm>
          <a:prstGeom prst="rect">
            <a:avLst/>
          </a:prstGeom>
          <a:noFill/>
        </p:spPr>
        <p:txBody>
          <a:bodyPr wrap="square" rtlCol="0">
            <a:spAutoFit/>
          </a:bodyPr>
          <a:lstStyle/>
          <a:p>
            <a:r>
              <a:rPr lang="en-GB" sz="1200" dirty="0">
                <a:latin typeface="Proxima Nova Rg" panose="02000506030000020004" pitchFamily="2" charset="0"/>
              </a:rPr>
              <a:t>Robust, accurate monitoring of strata displacement with up to four measurement points. Positive tension anchor tabs allowing rapid installation and reset</a:t>
            </a:r>
          </a:p>
        </p:txBody>
      </p:sp>
      <p:sp>
        <p:nvSpPr>
          <p:cNvPr id="22" name="TextBox 21">
            <a:extLst>
              <a:ext uri="{FF2B5EF4-FFF2-40B4-BE49-F238E27FC236}">
                <a16:creationId xmlns:a16="http://schemas.microsoft.com/office/drawing/2014/main" id="{DA745994-9790-44DE-B623-374FF0AAD9D6}"/>
              </a:ext>
            </a:extLst>
          </p:cNvPr>
          <p:cNvSpPr txBox="1"/>
          <p:nvPr/>
        </p:nvSpPr>
        <p:spPr>
          <a:xfrm>
            <a:off x="3570644" y="5110961"/>
            <a:ext cx="2377293" cy="830997"/>
          </a:xfrm>
          <a:prstGeom prst="rect">
            <a:avLst/>
          </a:prstGeom>
          <a:noFill/>
        </p:spPr>
        <p:txBody>
          <a:bodyPr wrap="square" rtlCol="0">
            <a:spAutoFit/>
          </a:bodyPr>
          <a:lstStyle/>
          <a:p>
            <a:r>
              <a:rPr lang="en-GB" sz="1200" dirty="0">
                <a:latin typeface="Proxima Nova Rg" panose="02000506030000020004" pitchFamily="2" charset="0"/>
              </a:rPr>
              <a:t>Collects and stores data from the telltale network and communicates information back to a surface PC or server</a:t>
            </a:r>
          </a:p>
        </p:txBody>
      </p:sp>
      <p:sp>
        <p:nvSpPr>
          <p:cNvPr id="23" name="TextBox 22">
            <a:extLst>
              <a:ext uri="{FF2B5EF4-FFF2-40B4-BE49-F238E27FC236}">
                <a16:creationId xmlns:a16="http://schemas.microsoft.com/office/drawing/2014/main" id="{71F2B57E-75B8-44B1-99BC-BBDAD838DCCE}"/>
              </a:ext>
            </a:extLst>
          </p:cNvPr>
          <p:cNvSpPr txBox="1"/>
          <p:nvPr/>
        </p:nvSpPr>
        <p:spPr>
          <a:xfrm>
            <a:off x="6390767" y="5110961"/>
            <a:ext cx="2377293" cy="830997"/>
          </a:xfrm>
          <a:prstGeom prst="rect">
            <a:avLst/>
          </a:prstGeom>
          <a:noFill/>
        </p:spPr>
        <p:txBody>
          <a:bodyPr wrap="square" rtlCol="0">
            <a:spAutoFit/>
          </a:bodyPr>
          <a:lstStyle/>
          <a:p>
            <a:r>
              <a:rPr lang="en-GB" sz="1200" dirty="0">
                <a:latin typeface="Proxima Nova Rg" panose="02000506030000020004" pitchFamily="2" charset="0"/>
              </a:rPr>
              <a:t>Battery powered installation and maintenance tool for quick and reliable system setup. Data logging capability </a:t>
            </a:r>
          </a:p>
        </p:txBody>
      </p:sp>
      <p:sp>
        <p:nvSpPr>
          <p:cNvPr id="24" name="TextBox 23">
            <a:extLst>
              <a:ext uri="{FF2B5EF4-FFF2-40B4-BE49-F238E27FC236}">
                <a16:creationId xmlns:a16="http://schemas.microsoft.com/office/drawing/2014/main" id="{D7E4044E-566D-4F7F-B99E-A6AC155D9653}"/>
              </a:ext>
            </a:extLst>
          </p:cNvPr>
          <p:cNvSpPr txBox="1"/>
          <p:nvPr/>
        </p:nvSpPr>
        <p:spPr>
          <a:xfrm>
            <a:off x="8980031" y="5110961"/>
            <a:ext cx="2377293" cy="830997"/>
          </a:xfrm>
          <a:prstGeom prst="rect">
            <a:avLst/>
          </a:prstGeom>
          <a:noFill/>
        </p:spPr>
        <p:txBody>
          <a:bodyPr wrap="square" rtlCol="0">
            <a:spAutoFit/>
          </a:bodyPr>
          <a:lstStyle/>
          <a:p>
            <a:r>
              <a:rPr lang="en-GB" sz="1200" dirty="0">
                <a:latin typeface="Proxima Nova Rg" panose="02000506030000020004" pitchFamily="2" charset="0"/>
              </a:rPr>
              <a:t>Easy to use application software with powerful features for alert configuration, data display and system monitoring</a:t>
            </a:r>
          </a:p>
        </p:txBody>
      </p:sp>
      <p:pic>
        <p:nvPicPr>
          <p:cNvPr id="5" name="Picture 4">
            <a:extLst>
              <a:ext uri="{FF2B5EF4-FFF2-40B4-BE49-F238E27FC236}">
                <a16:creationId xmlns:a16="http://schemas.microsoft.com/office/drawing/2014/main" id="{85203629-99F6-4957-8BDB-34C3E49D3F13}"/>
              </a:ext>
            </a:extLst>
          </p:cNvPr>
          <p:cNvPicPr>
            <a:picLocks noChangeAspect="1"/>
          </p:cNvPicPr>
          <p:nvPr/>
        </p:nvPicPr>
        <p:blipFill>
          <a:blip r:embed="rId4"/>
          <a:stretch>
            <a:fillRect/>
          </a:stretch>
        </p:blipFill>
        <p:spPr>
          <a:xfrm>
            <a:off x="607515" y="1892315"/>
            <a:ext cx="2963129" cy="2455782"/>
          </a:xfrm>
          <a:prstGeom prst="rect">
            <a:avLst/>
          </a:prstGeom>
        </p:spPr>
      </p:pic>
      <p:pic>
        <p:nvPicPr>
          <p:cNvPr id="7" name="Picture 6">
            <a:extLst>
              <a:ext uri="{FF2B5EF4-FFF2-40B4-BE49-F238E27FC236}">
                <a16:creationId xmlns:a16="http://schemas.microsoft.com/office/drawing/2014/main" id="{711EC729-426C-4976-8829-BA746D9B102E}"/>
              </a:ext>
            </a:extLst>
          </p:cNvPr>
          <p:cNvPicPr>
            <a:picLocks noChangeAspect="1"/>
          </p:cNvPicPr>
          <p:nvPr/>
        </p:nvPicPr>
        <p:blipFill>
          <a:blip r:embed="rId5"/>
          <a:stretch>
            <a:fillRect/>
          </a:stretch>
        </p:blipFill>
        <p:spPr>
          <a:xfrm>
            <a:off x="3754329" y="2043682"/>
            <a:ext cx="2485029" cy="2453523"/>
          </a:xfrm>
          <a:prstGeom prst="rect">
            <a:avLst/>
          </a:prstGeom>
        </p:spPr>
      </p:pic>
      <p:pic>
        <p:nvPicPr>
          <p:cNvPr id="8" name="Picture 7">
            <a:extLst>
              <a:ext uri="{FF2B5EF4-FFF2-40B4-BE49-F238E27FC236}">
                <a16:creationId xmlns:a16="http://schemas.microsoft.com/office/drawing/2014/main" id="{1FB682D4-E37C-4B3C-BFE8-D24D672063C6}"/>
              </a:ext>
            </a:extLst>
          </p:cNvPr>
          <p:cNvPicPr>
            <a:picLocks noChangeAspect="1"/>
          </p:cNvPicPr>
          <p:nvPr/>
        </p:nvPicPr>
        <p:blipFill>
          <a:blip r:embed="rId6"/>
          <a:stretch>
            <a:fillRect/>
          </a:stretch>
        </p:blipFill>
        <p:spPr>
          <a:xfrm>
            <a:off x="6809515" y="2117223"/>
            <a:ext cx="1539796" cy="2296769"/>
          </a:xfrm>
          <a:prstGeom prst="rect">
            <a:avLst/>
          </a:prstGeom>
        </p:spPr>
      </p:pic>
      <p:sp>
        <p:nvSpPr>
          <p:cNvPr id="2" name="Rectangle 1">
            <a:extLst>
              <a:ext uri="{FF2B5EF4-FFF2-40B4-BE49-F238E27FC236}">
                <a16:creationId xmlns:a16="http://schemas.microsoft.com/office/drawing/2014/main" id="{5FD88EA3-ED9F-38BC-7B16-219FBBB260C4}"/>
              </a:ext>
            </a:extLst>
          </p:cNvPr>
          <p:cNvSpPr/>
          <p:nvPr/>
        </p:nvSpPr>
        <p:spPr>
          <a:xfrm>
            <a:off x="8210746" y="273377"/>
            <a:ext cx="1941922" cy="386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716C9BED-8AB3-DE5E-9673-EB7B30A6A26B}"/>
              </a:ext>
            </a:extLst>
          </p:cNvPr>
          <p:cNvSpPr/>
          <p:nvPr/>
        </p:nvSpPr>
        <p:spPr>
          <a:xfrm flipV="1">
            <a:off x="887506" y="3819604"/>
            <a:ext cx="317349" cy="53145"/>
          </a:xfrm>
          <a:prstGeom prst="rect">
            <a:avLst/>
          </a:prstGeom>
          <a:solidFill>
            <a:srgbClr val="FBFBFB"/>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C2B815FB-7B2B-E07D-2C58-AEDF639AF334}"/>
              </a:ext>
            </a:extLst>
          </p:cNvPr>
          <p:cNvSpPr/>
          <p:nvPr/>
        </p:nvSpPr>
        <p:spPr>
          <a:xfrm flipV="1">
            <a:off x="4588136" y="3729573"/>
            <a:ext cx="446443" cy="90030"/>
          </a:xfrm>
          <a:prstGeom prst="rect">
            <a:avLst/>
          </a:prstGeom>
          <a:solidFill>
            <a:srgbClr val="313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a:extLst>
              <a:ext uri="{FF2B5EF4-FFF2-40B4-BE49-F238E27FC236}">
                <a16:creationId xmlns:a16="http://schemas.microsoft.com/office/drawing/2014/main" id="{94489B44-EEF7-9AE4-3E55-B391B347D29E}"/>
              </a:ext>
            </a:extLst>
          </p:cNvPr>
          <p:cNvSpPr/>
          <p:nvPr/>
        </p:nvSpPr>
        <p:spPr>
          <a:xfrm rot="16200000">
            <a:off x="807897" y="4030999"/>
            <a:ext cx="159218" cy="45719"/>
          </a:xfrm>
          <a:prstGeom prst="rect">
            <a:avLst/>
          </a:prstGeom>
          <a:solidFill>
            <a:srgbClr val="3434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a:extLst>
              <a:ext uri="{FF2B5EF4-FFF2-40B4-BE49-F238E27FC236}">
                <a16:creationId xmlns:a16="http://schemas.microsoft.com/office/drawing/2014/main" id="{D5B6B789-C16B-C11C-94CD-74E241806630}"/>
              </a:ext>
            </a:extLst>
          </p:cNvPr>
          <p:cNvSpPr/>
          <p:nvPr/>
        </p:nvSpPr>
        <p:spPr>
          <a:xfrm>
            <a:off x="7153835" y="2415092"/>
            <a:ext cx="457199" cy="96819"/>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05569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DE1503-8869-41F9-B6FA-1F350C3A2ECE}"/>
              </a:ext>
            </a:extLst>
          </p:cNvPr>
          <p:cNvSpPr>
            <a:spLocks noGrp="1"/>
          </p:cNvSpPr>
          <p:nvPr>
            <p:ph type="body" sz="quarter" idx="13"/>
          </p:nvPr>
        </p:nvSpPr>
        <p:spPr/>
        <p:txBody>
          <a:bodyPr/>
          <a:lstStyle/>
          <a:p>
            <a:r>
              <a:rPr lang="en-GB" dirty="0"/>
              <a:t>CORE SOFTWARE</a:t>
            </a:r>
          </a:p>
        </p:txBody>
      </p:sp>
      <p:sp>
        <p:nvSpPr>
          <p:cNvPr id="9" name="Content Placeholder 8">
            <a:extLst>
              <a:ext uri="{FF2B5EF4-FFF2-40B4-BE49-F238E27FC236}">
                <a16:creationId xmlns:a16="http://schemas.microsoft.com/office/drawing/2014/main" id="{7CA44334-5773-445E-BBE6-45741B66FBE8}"/>
              </a:ext>
            </a:extLst>
          </p:cNvPr>
          <p:cNvSpPr>
            <a:spLocks noGrp="1"/>
          </p:cNvSpPr>
          <p:nvPr>
            <p:ph idx="1"/>
          </p:nvPr>
        </p:nvSpPr>
        <p:spPr>
          <a:xfrm>
            <a:off x="1017510" y="2051824"/>
            <a:ext cx="4960209" cy="3989694"/>
          </a:xfrm>
        </p:spPr>
        <p:txBody>
          <a:bodyPr/>
          <a:lstStyle/>
          <a:p>
            <a:pPr>
              <a:spcBef>
                <a:spcPts val="1800"/>
              </a:spcBef>
            </a:pPr>
            <a:r>
              <a:rPr lang="en-GB" sz="2400" dirty="0">
                <a:solidFill>
                  <a:srgbClr val="0088CE"/>
                </a:solidFill>
              </a:rPr>
              <a:t>Plot telltale positioning</a:t>
            </a:r>
            <a:r>
              <a:rPr lang="en-GB" sz="2400" dirty="0"/>
              <a:t> on a GIS map for improved safety and monitoring </a:t>
            </a:r>
          </a:p>
          <a:p>
            <a:pPr>
              <a:spcBef>
                <a:spcPts val="1800"/>
              </a:spcBef>
            </a:pPr>
            <a:r>
              <a:rPr lang="en-GB" sz="2400" dirty="0"/>
              <a:t>Get </a:t>
            </a:r>
            <a:r>
              <a:rPr lang="en-GB" sz="2400" dirty="0">
                <a:solidFill>
                  <a:srgbClr val="0088CE"/>
                </a:solidFill>
              </a:rPr>
              <a:t>real-time information </a:t>
            </a:r>
            <a:r>
              <a:rPr lang="en-GB" sz="2400" dirty="0"/>
              <a:t>on system status and strata movement</a:t>
            </a:r>
          </a:p>
          <a:p>
            <a:pPr>
              <a:spcBef>
                <a:spcPts val="1800"/>
              </a:spcBef>
            </a:pPr>
            <a:r>
              <a:rPr lang="en-GB" sz="2400" dirty="0"/>
              <a:t>Fully </a:t>
            </a:r>
            <a:r>
              <a:rPr lang="en-GB" sz="2400" dirty="0">
                <a:solidFill>
                  <a:srgbClr val="0088CE"/>
                </a:solidFill>
              </a:rPr>
              <a:t>configurable alarms</a:t>
            </a:r>
            <a:r>
              <a:rPr lang="en-GB" sz="2400" dirty="0"/>
              <a:t> and </a:t>
            </a:r>
            <a:r>
              <a:rPr lang="en-GB" sz="2400" dirty="0">
                <a:solidFill>
                  <a:srgbClr val="0088CE"/>
                </a:solidFill>
              </a:rPr>
              <a:t>automated alerts </a:t>
            </a:r>
            <a:r>
              <a:rPr lang="en-GB" sz="2400" dirty="0"/>
              <a:t>(mine TARPs)</a:t>
            </a:r>
          </a:p>
        </p:txBody>
      </p:sp>
      <p:pic>
        <p:nvPicPr>
          <p:cNvPr id="10" name="Picture 9" descr="A screenshot of a computer&#10;&#10;Description generated with very high confidence">
            <a:extLst>
              <a:ext uri="{FF2B5EF4-FFF2-40B4-BE49-F238E27FC236}">
                <a16:creationId xmlns:a16="http://schemas.microsoft.com/office/drawing/2014/main" id="{C29FC439-69F9-471F-A879-2157B69F9FFC}"/>
              </a:ext>
            </a:extLst>
          </p:cNvPr>
          <p:cNvPicPr>
            <a:picLocks noChangeAspect="1"/>
          </p:cNvPicPr>
          <p:nvPr/>
        </p:nvPicPr>
        <p:blipFill>
          <a:blip r:embed="rId3"/>
          <a:stretch>
            <a:fillRect/>
          </a:stretch>
        </p:blipFill>
        <p:spPr>
          <a:xfrm>
            <a:off x="5697145" y="1941659"/>
            <a:ext cx="5678263" cy="3435871"/>
          </a:xfrm>
          <a:prstGeom prst="rect">
            <a:avLst/>
          </a:prstGeom>
          <a:effectLst>
            <a:outerShdw blurRad="139700" dist="76200" algn="l" rotWithShape="0">
              <a:prstClr val="black">
                <a:alpha val="40000"/>
              </a:prstClr>
            </a:outerShdw>
          </a:effectLst>
          <a:scene3d>
            <a:camera prst="perspectiveHeroicExtremeLeftFacing">
              <a:rot lat="0" lon="1452031" rev="0"/>
            </a:camera>
            <a:lightRig rig="threePt" dir="t"/>
          </a:scene3d>
        </p:spPr>
      </p:pic>
      <p:sp>
        <p:nvSpPr>
          <p:cNvPr id="2" name="Rectangle 1">
            <a:extLst>
              <a:ext uri="{FF2B5EF4-FFF2-40B4-BE49-F238E27FC236}">
                <a16:creationId xmlns:a16="http://schemas.microsoft.com/office/drawing/2014/main" id="{6BB659D9-3891-D2A3-2059-D790F914E0AF}"/>
              </a:ext>
            </a:extLst>
          </p:cNvPr>
          <p:cNvSpPr/>
          <p:nvPr/>
        </p:nvSpPr>
        <p:spPr>
          <a:xfrm>
            <a:off x="8210746" y="273377"/>
            <a:ext cx="1941922" cy="386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92346487"/>
      </p:ext>
    </p:extLst>
  </p:cSld>
  <p:clrMapOvr>
    <a:masterClrMapping/>
  </p:clrMapOvr>
</p:sld>
</file>

<file path=ppt/theme/theme1.xml><?xml version="1.0" encoding="utf-8"?>
<a:theme xmlns:a="http://schemas.openxmlformats.org/drawingml/2006/main" name="Trolex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ckMonitor XR Presentation" id="{3673663E-5EDF-4488-99D4-A43E3090C332}" vid="{0D3FABB3-946B-4626-B520-9A049E8F9BC2}"/>
    </a:ext>
  </a:extLst>
</a:theme>
</file>

<file path=ppt/theme/theme2.xml><?xml version="1.0" encoding="utf-8"?>
<a:theme xmlns:a="http://schemas.openxmlformats.org/drawingml/2006/main" name="1_Trolex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0c73b90d-6ef5-4c42-bdc0-bada876cfd82">ZJ6UYR2TNKEC-717484593-78680</_dlc_DocId>
    <_dlc_DocIdUrl xmlns="0c73b90d-6ef5-4c42-bdc0-bada876cfd82">
      <Url>https://trolex.sharepoint.com/Engineering/_layouts/15/DocIdRedir.aspx?ID=ZJ6UYR2TNKEC-717484593-78680</Url>
      <Description>ZJ6UYR2TNKEC-717484593-78680</Description>
    </_dlc_DocIdUrl>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439B56EFED3F440B7D6ABF9BEFA4E0D" ma:contentTypeVersion="163" ma:contentTypeDescription="Create a new document." ma:contentTypeScope="" ma:versionID="3a2619776f9f851a37f82ee235faa76e">
  <xsd:schema xmlns:xsd="http://www.w3.org/2001/XMLSchema" xmlns:xs="http://www.w3.org/2001/XMLSchema" xmlns:p="http://schemas.microsoft.com/office/2006/metadata/properties" xmlns:ns1="http://schemas.microsoft.com/sharepoint/v3" xmlns:ns2="0c73b90d-6ef5-4c42-bdc0-bada876cfd82" xmlns:ns3="1a2dc94b-63b3-445e-aa8e-a1b224c66018" targetNamespace="http://schemas.microsoft.com/office/2006/metadata/properties" ma:root="true" ma:fieldsID="6f88f73d9f7507a7fb1611792201d026" ns1:_="" ns2:_="" ns3:_="">
    <xsd:import namespace="http://schemas.microsoft.com/sharepoint/v3"/>
    <xsd:import namespace="0c73b90d-6ef5-4c42-bdc0-bada876cfd82"/>
    <xsd:import namespace="1a2dc94b-63b3-445e-aa8e-a1b224c6601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2:_dlc_DocId" minOccurs="0"/>
                <xsd:element ref="ns2:_dlc_DocIdUrl" minOccurs="0"/>
                <xsd:element ref="ns2:_dlc_DocIdPersistId" minOccurs="0"/>
                <xsd:element ref="ns3:MediaServiceDateTaken" minOccurs="0"/>
                <xsd:element ref="ns3:MediaServiceAutoTags"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73b90d-6ef5-4c42-bdc0-bada876cfd8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a2dc94b-63b3-445e-aa8e-a1b224c6601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0086D3B-8F83-4B50-9FF3-09F61880DE30}">
  <ds:schemaRefs>
    <ds:schemaRef ds:uri="http://schemas.microsoft.com/sharepoint/v3/contenttype/forms"/>
  </ds:schemaRefs>
</ds:datastoreItem>
</file>

<file path=customXml/itemProps2.xml><?xml version="1.0" encoding="utf-8"?>
<ds:datastoreItem xmlns:ds="http://schemas.openxmlformats.org/officeDocument/2006/customXml" ds:itemID="{91D413EF-D86A-4D81-9329-4AC172F665CB}">
  <ds:schemaRefs>
    <ds:schemaRef ds:uri="http://schemas.microsoft.com/office/2006/metadata/properties"/>
    <ds:schemaRef ds:uri="http://schemas.microsoft.com/office/infopath/2007/PartnerControls"/>
    <ds:schemaRef ds:uri="0c73b90d-6ef5-4c42-bdc0-bada876cfd82"/>
    <ds:schemaRef ds:uri="http://schemas.microsoft.com/sharepoint/v3"/>
  </ds:schemaRefs>
</ds:datastoreItem>
</file>

<file path=customXml/itemProps3.xml><?xml version="1.0" encoding="utf-8"?>
<ds:datastoreItem xmlns:ds="http://schemas.openxmlformats.org/officeDocument/2006/customXml" ds:itemID="{1E78C139-46A1-4B45-A83D-26A067E471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c73b90d-6ef5-4c42-bdc0-bada876cfd82"/>
    <ds:schemaRef ds:uri="1a2dc94b-63b3-445e-aa8e-a1b224c660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B7B96D1-C385-4D58-AE43-8045294AA77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27571</TotalTime>
  <Words>2532</Words>
  <Application>Microsoft Office PowerPoint</Application>
  <PresentationFormat>Widescreen</PresentationFormat>
  <Paragraphs>232</Paragraphs>
  <Slides>22</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Calibri</vt:lpstr>
      <vt:lpstr>Proxima Nova</vt:lpstr>
      <vt:lpstr>Proxima Nova Rg</vt:lpstr>
      <vt:lpstr>Proxima Nova Semibold</vt:lpstr>
      <vt:lpstr>Univers LT Std 45 Light</vt:lpstr>
      <vt:lpstr>Wingdings</vt:lpstr>
      <vt:lpstr>Trolex Theme</vt:lpstr>
      <vt:lpstr>1_Trolex Theme</vt:lpstr>
      <vt:lpstr>RockMonitor XR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Vance, Georgina</dc:creator>
  <cp:lastModifiedBy>Cassan Finlen | Nome Services</cp:lastModifiedBy>
  <cp:revision>241</cp:revision>
  <cp:lastPrinted>2018-08-07T10:46:45Z</cp:lastPrinted>
  <dcterms:created xsi:type="dcterms:W3CDTF">2018-08-07T10:44:00Z</dcterms:created>
  <dcterms:modified xsi:type="dcterms:W3CDTF">2023-10-30T00:43:27Z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0x010100B439B56EFED3F440B7D6ABF9BEFA4E0D</vt:lpwstr>
  </property>
  <property fmtid="{D5CDD505-2E9C-101B-9397-08002B2CF9AE}" pid="3" name="AuthorIds_UIVersion_16384">
    <vt:lpwstr>260</vt:lpwstr>
  </property>
  <property fmtid="{D5CDD505-2E9C-101B-9397-08002B2CF9AE}" pid="4" name="_dlc_DocIdItemGuid">
    <vt:lpwstr>4fb69b07-4e1a-4fc5-853e-646c4f542ff7</vt:lpwstr>
  </property>
  <property fmtid="{D5CDD505-2E9C-101B-9397-08002B2CF9AE}" pid="5" name="AuthorIds_UIVersion_33792">
    <vt:lpwstr>165</vt:lpwstr>
  </property>
  <property fmtid="{D5CDD505-2E9C-101B-9397-08002B2CF9AE}" pid="6" name="AuthorIds_UIVersion_3584">
    <vt:lpwstr>260</vt:lpwstr>
  </property>
</Properties>
</file>